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0"/>
  </p:notesMasterIdLst>
  <p:sldIdLst>
    <p:sldId id="260" r:id="rId2"/>
    <p:sldId id="258" r:id="rId3"/>
    <p:sldId id="262" r:id="rId4"/>
    <p:sldId id="264" r:id="rId5"/>
    <p:sldId id="265" r:id="rId6"/>
    <p:sldId id="266" r:id="rId7"/>
    <p:sldId id="268" r:id="rId8"/>
    <p:sldId id="267" r:id="rId9"/>
    <p:sldId id="269" r:id="rId10"/>
    <p:sldId id="270" r:id="rId11"/>
    <p:sldId id="282" r:id="rId12"/>
    <p:sldId id="273" r:id="rId13"/>
    <p:sldId id="274" r:id="rId14"/>
    <p:sldId id="276" r:id="rId15"/>
    <p:sldId id="275" r:id="rId16"/>
    <p:sldId id="278" r:id="rId17"/>
    <p:sldId id="279" r:id="rId18"/>
    <p:sldId id="281" r:id="rId19"/>
  </p:sldIdLst>
  <p:sldSz cx="12192000" cy="6858000"/>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84306" autoAdjust="0"/>
  </p:normalViewPr>
  <p:slideViewPr>
    <p:cSldViewPr snapToGrid="0">
      <p:cViewPr varScale="1">
        <p:scale>
          <a:sx n="62" d="100"/>
          <a:sy n="62" d="100"/>
        </p:scale>
        <p:origin x="-684"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NZ"/>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01B21A09-F0EB-4973-8B89-51AB30CD29E1}" type="datetimeFigureOut">
              <a:rPr lang="en-NZ" smtClean="0"/>
              <a:pPr/>
              <a:t>5/03/2018</a:t>
            </a:fld>
            <a:endParaRPr lang="en-NZ"/>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en-NZ"/>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NZ"/>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0519EE05-5845-41C7-A9EB-74706B4EDDC5}" type="slidenum">
              <a:rPr lang="en-NZ" smtClean="0"/>
              <a:pPr/>
              <a:t>‹#›</a:t>
            </a:fld>
            <a:endParaRPr lang="en-NZ"/>
          </a:p>
        </p:txBody>
      </p:sp>
    </p:spTree>
    <p:extLst>
      <p:ext uri="{BB962C8B-B14F-4D97-AF65-F5344CB8AC3E}">
        <p14:creationId xmlns:p14="http://schemas.microsoft.com/office/powerpoint/2010/main" xmlns="" val="1778876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1</a:t>
            </a:fld>
            <a:endParaRPr lang="en-NZ"/>
          </a:p>
        </p:txBody>
      </p:sp>
    </p:spTree>
    <p:extLst>
      <p:ext uri="{BB962C8B-B14F-4D97-AF65-F5344CB8AC3E}">
        <p14:creationId xmlns:p14="http://schemas.microsoft.com/office/powerpoint/2010/main" xmlns="" val="1322519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10</a:t>
            </a:fld>
            <a:endParaRPr lang="en-NZ"/>
          </a:p>
        </p:txBody>
      </p:sp>
    </p:spTree>
    <p:extLst>
      <p:ext uri="{BB962C8B-B14F-4D97-AF65-F5344CB8AC3E}">
        <p14:creationId xmlns:p14="http://schemas.microsoft.com/office/powerpoint/2010/main" xmlns="" val="4249139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11</a:t>
            </a:fld>
            <a:endParaRPr lang="en-NZ"/>
          </a:p>
        </p:txBody>
      </p:sp>
    </p:spTree>
    <p:extLst>
      <p:ext uri="{BB962C8B-B14F-4D97-AF65-F5344CB8AC3E}">
        <p14:creationId xmlns:p14="http://schemas.microsoft.com/office/powerpoint/2010/main" xmlns="" val="366926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12</a:t>
            </a:fld>
            <a:endParaRPr lang="en-NZ"/>
          </a:p>
        </p:txBody>
      </p:sp>
    </p:spTree>
    <p:extLst>
      <p:ext uri="{BB962C8B-B14F-4D97-AF65-F5344CB8AC3E}">
        <p14:creationId xmlns:p14="http://schemas.microsoft.com/office/powerpoint/2010/main" xmlns="" val="2468746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300" dirty="0"/>
              <a:t>To allow democracy to flourish and preserve sufficient room for nations’ governments to make meaningful decisions:</a:t>
            </a:r>
          </a:p>
          <a:p>
            <a:r>
              <a:rPr lang="en-NZ" sz="1300" dirty="0"/>
              <a:t>Recognise the right of each nation to </a:t>
            </a:r>
          </a:p>
          <a:p>
            <a:pPr marL="543565" indent="-543565">
              <a:buFont typeface="+mj-lt"/>
              <a:buAutoNum type="arabicPeriod"/>
            </a:pPr>
            <a:r>
              <a:rPr lang="en-NZ" sz="1300" dirty="0"/>
              <a:t>legislate, regulate and administer in its citizens’ interests in areas fundamental to their wellbeing including health, education, safety, environment, conservation, culture, human rights, labour rights, and any other actions considered necessary to address disadvantage among social groups, inequalities of income and wealth, and inequalities of outcomes.</a:t>
            </a:r>
          </a:p>
          <a:p>
            <a:pPr marL="543565" indent="-543565">
              <a:buFont typeface="+mj-lt"/>
              <a:buAutoNum type="arabicPeriod"/>
            </a:pPr>
            <a:r>
              <a:rPr lang="en-NZ" sz="1300" dirty="0"/>
              <a:t>regulate the movement of people and capital according to its own needs and to adjudicate disputes, as long as actions do not breach human rights.</a:t>
            </a:r>
          </a:p>
          <a:p>
            <a:pPr marL="543565" indent="-543565">
              <a:buFont typeface="+mj-lt"/>
              <a:buAutoNum type="arabicPeriod"/>
            </a:pPr>
            <a:r>
              <a:rPr lang="en-NZ" sz="1300" dirty="0"/>
              <a:t>determine which services should be provided as public services, by whom and under what conditions</a:t>
            </a:r>
          </a:p>
          <a:p>
            <a:endParaRPr lang="en-NZ" dirty="0"/>
          </a:p>
        </p:txBody>
      </p:sp>
      <p:sp>
        <p:nvSpPr>
          <p:cNvPr id="4" name="Slide Number Placeholder 3"/>
          <p:cNvSpPr>
            <a:spLocks noGrp="1"/>
          </p:cNvSpPr>
          <p:nvPr>
            <p:ph type="sldNum" sz="quarter" idx="10"/>
          </p:nvPr>
        </p:nvSpPr>
        <p:spPr/>
        <p:txBody>
          <a:bodyPr/>
          <a:lstStyle/>
          <a:p>
            <a:fld id="{0519EE05-5845-41C7-A9EB-74706B4EDDC5}" type="slidenum">
              <a:rPr lang="en-NZ" smtClean="0"/>
              <a:pPr/>
              <a:t>13</a:t>
            </a:fld>
            <a:endParaRPr lang="en-NZ"/>
          </a:p>
        </p:txBody>
      </p:sp>
    </p:spTree>
    <p:extLst>
      <p:ext uri="{BB962C8B-B14F-4D97-AF65-F5344CB8AC3E}">
        <p14:creationId xmlns:p14="http://schemas.microsoft.com/office/powerpoint/2010/main" xmlns="" val="37158390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300" dirty="0"/>
              <a:t>To allow democracy to flourish and preserve sufficient room for nations’ governments to make meaningful decisions:</a:t>
            </a:r>
          </a:p>
          <a:p>
            <a:pPr marL="543565" indent="-543565">
              <a:buFont typeface="+mj-lt"/>
              <a:buAutoNum type="arabicPeriod" startAt="4"/>
            </a:pPr>
            <a:r>
              <a:rPr lang="en-NZ" sz="1300" dirty="0"/>
              <a:t>Recognise that each nation has economic development needs. Requires time-limited exceptions to open borders. Also recognise the need for protection from commercial, social and environmental dumping of goods and services below cost.</a:t>
            </a:r>
          </a:p>
          <a:p>
            <a:pPr marL="543565" indent="-543565">
              <a:buFont typeface="+mj-lt"/>
              <a:buAutoNum type="arabicPeriod" startAt="4"/>
            </a:pPr>
            <a:r>
              <a:rPr lang="en-NZ" sz="1300" dirty="0"/>
              <a:t>Recognise the need of each nation to take actions for economic, social and physical security, including the ability to take action to prevent financial crises and repair if they occur; and to conduct effective monetary policy.</a:t>
            </a:r>
          </a:p>
          <a:p>
            <a:pPr marL="543565" indent="-543565">
              <a:buFont typeface="+mj-lt"/>
              <a:buAutoNum type="arabicPeriod" startAt="4"/>
            </a:pPr>
            <a:r>
              <a:rPr lang="en-NZ" sz="1300" dirty="0"/>
              <a:t>Recognise the sovereignty of each nation in its taxation policies. Agree to international cooperation to prevent tax avoidance and to desist from competitive use of taxation to attract investment.</a:t>
            </a:r>
          </a:p>
          <a:p>
            <a:endParaRPr lang="en-NZ" dirty="0"/>
          </a:p>
        </p:txBody>
      </p:sp>
      <p:sp>
        <p:nvSpPr>
          <p:cNvPr id="4" name="Slide Number Placeholder 3"/>
          <p:cNvSpPr>
            <a:spLocks noGrp="1"/>
          </p:cNvSpPr>
          <p:nvPr>
            <p:ph type="sldNum" sz="quarter" idx="10"/>
          </p:nvPr>
        </p:nvSpPr>
        <p:spPr/>
        <p:txBody>
          <a:bodyPr/>
          <a:lstStyle/>
          <a:p>
            <a:fld id="{0519EE05-5845-41C7-A9EB-74706B4EDDC5}" type="slidenum">
              <a:rPr lang="en-NZ" smtClean="0"/>
              <a:pPr/>
              <a:t>14</a:t>
            </a:fld>
            <a:endParaRPr lang="en-NZ"/>
          </a:p>
        </p:txBody>
      </p:sp>
    </p:spTree>
    <p:extLst>
      <p:ext uri="{BB962C8B-B14F-4D97-AF65-F5344CB8AC3E}">
        <p14:creationId xmlns:p14="http://schemas.microsoft.com/office/powerpoint/2010/main" xmlns="" val="3372203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15</a:t>
            </a:fld>
            <a:endParaRPr lang="en-NZ"/>
          </a:p>
        </p:txBody>
      </p:sp>
    </p:spTree>
    <p:extLst>
      <p:ext uri="{BB962C8B-B14F-4D97-AF65-F5344CB8AC3E}">
        <p14:creationId xmlns:p14="http://schemas.microsoft.com/office/powerpoint/2010/main" xmlns="" val="767594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16</a:t>
            </a:fld>
            <a:endParaRPr lang="en-NZ"/>
          </a:p>
        </p:txBody>
      </p:sp>
    </p:spTree>
    <p:extLst>
      <p:ext uri="{BB962C8B-B14F-4D97-AF65-F5344CB8AC3E}">
        <p14:creationId xmlns:p14="http://schemas.microsoft.com/office/powerpoint/2010/main" xmlns="" val="1353229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17</a:t>
            </a:fld>
            <a:endParaRPr lang="en-NZ"/>
          </a:p>
        </p:txBody>
      </p:sp>
    </p:spTree>
    <p:extLst>
      <p:ext uri="{BB962C8B-B14F-4D97-AF65-F5344CB8AC3E}">
        <p14:creationId xmlns:p14="http://schemas.microsoft.com/office/powerpoint/2010/main" xmlns="" val="3540254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0519EE05-5845-41C7-A9EB-74706B4EDDC5}" type="slidenum">
              <a:rPr lang="en-NZ" smtClean="0"/>
              <a:pPr/>
              <a:t>18</a:t>
            </a:fld>
            <a:endParaRPr lang="en-NZ"/>
          </a:p>
        </p:txBody>
      </p:sp>
    </p:spTree>
    <p:extLst>
      <p:ext uri="{BB962C8B-B14F-4D97-AF65-F5344CB8AC3E}">
        <p14:creationId xmlns:p14="http://schemas.microsoft.com/office/powerpoint/2010/main" xmlns="" val="3165999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2</a:t>
            </a:fld>
            <a:endParaRPr lang="en-NZ"/>
          </a:p>
        </p:txBody>
      </p:sp>
    </p:spTree>
    <p:extLst>
      <p:ext uri="{BB962C8B-B14F-4D97-AF65-F5344CB8AC3E}">
        <p14:creationId xmlns:p14="http://schemas.microsoft.com/office/powerpoint/2010/main" xmlns="" val="894041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3</a:t>
            </a:fld>
            <a:endParaRPr lang="en-NZ"/>
          </a:p>
        </p:txBody>
      </p:sp>
    </p:spTree>
    <p:extLst>
      <p:ext uri="{BB962C8B-B14F-4D97-AF65-F5344CB8AC3E}">
        <p14:creationId xmlns:p14="http://schemas.microsoft.com/office/powerpoint/2010/main" xmlns="" val="1230544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0519EE05-5845-41C7-A9EB-74706B4EDDC5}" type="slidenum">
              <a:rPr lang="en-NZ" smtClean="0"/>
              <a:pPr/>
              <a:t>4</a:t>
            </a:fld>
            <a:endParaRPr lang="en-NZ"/>
          </a:p>
        </p:txBody>
      </p:sp>
    </p:spTree>
    <p:extLst>
      <p:ext uri="{BB962C8B-B14F-4D97-AF65-F5344CB8AC3E}">
        <p14:creationId xmlns:p14="http://schemas.microsoft.com/office/powerpoint/2010/main" xmlns="" val="3397137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5</a:t>
            </a:fld>
            <a:endParaRPr lang="en-NZ"/>
          </a:p>
        </p:txBody>
      </p:sp>
    </p:spTree>
    <p:extLst>
      <p:ext uri="{BB962C8B-B14F-4D97-AF65-F5344CB8AC3E}">
        <p14:creationId xmlns:p14="http://schemas.microsoft.com/office/powerpoint/2010/main" xmlns="" val="1975419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6</a:t>
            </a:fld>
            <a:endParaRPr lang="en-NZ"/>
          </a:p>
        </p:txBody>
      </p:sp>
    </p:spTree>
    <p:extLst>
      <p:ext uri="{BB962C8B-B14F-4D97-AF65-F5344CB8AC3E}">
        <p14:creationId xmlns:p14="http://schemas.microsoft.com/office/powerpoint/2010/main" xmlns="" val="2747873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7</a:t>
            </a:fld>
            <a:endParaRPr lang="en-NZ"/>
          </a:p>
        </p:txBody>
      </p:sp>
    </p:spTree>
    <p:extLst>
      <p:ext uri="{BB962C8B-B14F-4D97-AF65-F5344CB8AC3E}">
        <p14:creationId xmlns:p14="http://schemas.microsoft.com/office/powerpoint/2010/main" xmlns="" val="1000083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0519EE05-5845-41C7-A9EB-74706B4EDDC5}" type="slidenum">
              <a:rPr lang="en-NZ" smtClean="0"/>
              <a:pPr/>
              <a:t>8</a:t>
            </a:fld>
            <a:endParaRPr lang="en-NZ"/>
          </a:p>
        </p:txBody>
      </p:sp>
    </p:spTree>
    <p:extLst>
      <p:ext uri="{BB962C8B-B14F-4D97-AF65-F5344CB8AC3E}">
        <p14:creationId xmlns:p14="http://schemas.microsoft.com/office/powerpoint/2010/main" xmlns="" val="3398914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Outcomes we want: increased well being </a:t>
            </a:r>
          </a:p>
          <a:p>
            <a:pPr lvl="1"/>
            <a:r>
              <a:rPr lang="en-NZ" dirty="0"/>
              <a:t>Better living standards</a:t>
            </a:r>
          </a:p>
          <a:p>
            <a:pPr lvl="1"/>
            <a:r>
              <a:rPr lang="en-NZ" dirty="0"/>
              <a:t>Better health, education, safety</a:t>
            </a:r>
          </a:p>
          <a:p>
            <a:pPr lvl="1"/>
            <a:r>
              <a:rPr lang="en-NZ" dirty="0"/>
              <a:t>Combat climate change, clean environment, conservation</a:t>
            </a:r>
          </a:p>
          <a:p>
            <a:pPr lvl="1"/>
            <a:r>
              <a:rPr lang="en-NZ" dirty="0"/>
              <a:t>Respect for different cultures strengthening of local culture and the arts</a:t>
            </a:r>
          </a:p>
          <a:p>
            <a:pPr lvl="1"/>
            <a:r>
              <a:rPr lang="en-NZ" dirty="0"/>
              <a:t>Fairness in how these outcomes are shared</a:t>
            </a:r>
          </a:p>
          <a:p>
            <a:endParaRPr lang="en-NZ" dirty="0"/>
          </a:p>
        </p:txBody>
      </p:sp>
      <p:sp>
        <p:nvSpPr>
          <p:cNvPr id="4" name="Slide Number Placeholder 3"/>
          <p:cNvSpPr>
            <a:spLocks noGrp="1"/>
          </p:cNvSpPr>
          <p:nvPr>
            <p:ph type="sldNum" sz="quarter" idx="10"/>
          </p:nvPr>
        </p:nvSpPr>
        <p:spPr/>
        <p:txBody>
          <a:bodyPr/>
          <a:lstStyle/>
          <a:p>
            <a:fld id="{0519EE05-5845-41C7-A9EB-74706B4EDDC5}" type="slidenum">
              <a:rPr lang="en-NZ" smtClean="0"/>
              <a:pPr/>
              <a:t>9</a:t>
            </a:fld>
            <a:endParaRPr lang="en-NZ"/>
          </a:p>
        </p:txBody>
      </p:sp>
    </p:spTree>
    <p:extLst>
      <p:ext uri="{BB962C8B-B14F-4D97-AF65-F5344CB8AC3E}">
        <p14:creationId xmlns:p14="http://schemas.microsoft.com/office/powerpoint/2010/main" xmlns="" val="1142623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DC48ED7C-D9A5-4EA8-B309-6E368BFA8F2B}" type="datetimeFigureOut">
              <a:rPr lang="en-US" smtClean="0"/>
              <a:pPr/>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106701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20AAD9C-D29C-4D1E-A739-CC3C95B41085}" type="datetimeFigureOut">
              <a:rPr lang="en-US" smtClean="0"/>
              <a:pPr/>
              <a:t>3/5/2018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1570675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84AFC5-17E4-4A26-A144-49682BD36ECA}"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215903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679482-E0DA-4858-9A19-F8B792C0C3D9}"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525016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DC48ED7C-D9A5-4EA8-B309-6E368BFA8F2B}" type="datetimeFigureOut">
              <a:rPr lang="en-US" smtClean="0"/>
              <a:pPr/>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60187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E401711-02DC-4F5A-B0A4-D7A4CFB82638}" type="datetimeFigureOut">
              <a:rPr lang="en-US" smtClean="0"/>
              <a:pPr/>
              <a:t>3/5/2018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D22F896-40B5-4ADD-8801-0D06FADFA09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xmlns="" val="87671392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C10A69-C0BC-4A5A-8FE4-5D0B5D0F11EE}"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56811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D653B61-F054-442D-881D-6A81C2774BFE}" type="datetimeFigureOut">
              <a:rPr lang="en-US" smtClean="0"/>
              <a:pPr/>
              <a:t>3/5/2018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D22F896-40B5-4ADD-8801-0D06FADFA095}" type="slidenum">
              <a:rPr lang="en-US" smtClean="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xmlns="" val="120693398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A8CD3A-8283-4FC4-856C-D5E0BF662449}"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43948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D8FEE8-FC08-4C54-BE1B-81CB6CA05FC8}" type="datetimeFigureOut">
              <a:rPr lang="en-US" smtClean="0"/>
              <a:pPr/>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73900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EA528B-AADB-4276-9F0D-B13FCF86F309}" type="datetimeFigureOut">
              <a:rPr lang="en-US" smtClean="0"/>
              <a:pPr/>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955296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6497F-A1E4-4C0B-8811-954A59B26923}" type="datetimeFigureOut">
              <a:rPr lang="en-US" smtClean="0"/>
              <a:pPr/>
              <a:t>3/5/2018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4654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F1824E7-1432-4F89-B9E6-59843C6C91FE}" type="datetimeFigureOut">
              <a:rPr lang="en-US" smtClean="0"/>
              <a:pPr/>
              <a:t>3/5/2018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D22F896-40B5-4ADD-8801-0D06FADFA095}" type="slidenum">
              <a:rPr lang="en-US" smtClean="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17735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C48ED7C-D9A5-4EA8-B309-6E368BFA8F2B}" type="datetimeFigureOut">
              <a:rPr lang="en-US" smtClean="0"/>
              <a:pPr/>
              <a:t>3/5/2018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D22F896-40B5-4ADD-8801-0D06FADFA095}" type="slidenum">
              <a:rPr lang="en-US" smtClean="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1124339341"/>
      </p:ext>
    </p:extLst>
  </p:cSld>
  <p:clrMap bg1="lt1" tx1="dk1" bg2="lt2" tx2="dk2" accent1="accent1" accent2="accent2" accent3="accent3" accent4="accent4" accent5="accent5" accent6="accent6" hlink="hlink" folHlink="folHlink"/>
  <p:sldLayoutIdLst>
    <p:sldLayoutId id="2147483699"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69" r:id="rId13"/>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sz="4800" b="1" dirty="0"/>
              <a:t>What could a People-Friendly Globalisation look like?</a:t>
            </a:r>
            <a:endParaRPr lang="en-NZ" sz="4800" dirty="0"/>
          </a:p>
        </p:txBody>
      </p:sp>
      <p:sp>
        <p:nvSpPr>
          <p:cNvPr id="3" name="Subtitle 2"/>
          <p:cNvSpPr>
            <a:spLocks noGrp="1"/>
          </p:cNvSpPr>
          <p:nvPr>
            <p:ph type="subTitle" idx="1"/>
          </p:nvPr>
        </p:nvSpPr>
        <p:spPr/>
        <p:txBody>
          <a:bodyPr>
            <a:normAutofit fontScale="92500" lnSpcReduction="10000"/>
          </a:bodyPr>
          <a:lstStyle/>
          <a:p>
            <a:r>
              <a:rPr lang="en-NZ" dirty="0"/>
              <a:t>Bill Rosenberg</a:t>
            </a:r>
          </a:p>
          <a:p>
            <a:r>
              <a:rPr lang="en-NZ" dirty="0"/>
              <a:t>Aotearoa Independence Movement conference</a:t>
            </a:r>
          </a:p>
          <a:p>
            <a:r>
              <a:rPr lang="en-NZ" dirty="0"/>
              <a:t>Blenheim, 27 January 2018</a:t>
            </a:r>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326714" y="5120068"/>
            <a:ext cx="3825248" cy="1133858"/>
          </a:xfrm>
          <a:prstGeom prst="rect">
            <a:avLst/>
          </a:prstGeom>
        </p:spPr>
      </p:pic>
    </p:spTree>
    <p:extLst>
      <p:ext uri="{BB962C8B-B14F-4D97-AF65-F5344CB8AC3E}">
        <p14:creationId xmlns:p14="http://schemas.microsoft.com/office/powerpoint/2010/main" xmlns="" val="4117961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Globalisation</a:t>
            </a:r>
          </a:p>
        </p:txBody>
      </p:sp>
      <p:sp>
        <p:nvSpPr>
          <p:cNvPr id="3" name="Content Placeholder 2"/>
          <p:cNvSpPr>
            <a:spLocks noGrp="1"/>
          </p:cNvSpPr>
          <p:nvPr>
            <p:ph idx="1"/>
          </p:nvPr>
        </p:nvSpPr>
        <p:spPr>
          <a:xfrm>
            <a:off x="1371600" y="2286000"/>
            <a:ext cx="9601200" cy="2367280"/>
          </a:xfrm>
        </p:spPr>
        <p:txBody>
          <a:bodyPr>
            <a:normAutofit/>
          </a:bodyPr>
          <a:lstStyle/>
          <a:p>
            <a:r>
              <a:rPr lang="en-NZ" sz="2400" dirty="0"/>
              <a:t>Model of “globalisation” – not the only possibility</a:t>
            </a:r>
          </a:p>
          <a:p>
            <a:pPr marL="0" indent="0">
              <a:buNone/>
            </a:pPr>
            <a:r>
              <a:rPr lang="en-NZ" sz="2400" dirty="0"/>
              <a:t>Dani </a:t>
            </a:r>
            <a:r>
              <a:rPr lang="en-NZ" sz="2400" dirty="0" err="1"/>
              <a:t>Rodrik</a:t>
            </a:r>
            <a:r>
              <a:rPr lang="en-NZ" sz="2400" dirty="0"/>
              <a:t> (Harvard University):</a:t>
            </a:r>
          </a:p>
          <a:p>
            <a:r>
              <a:rPr lang="en-NZ" sz="2400" dirty="0"/>
              <a:t>Commerce agreement/neoliberal model is “</a:t>
            </a:r>
            <a:r>
              <a:rPr lang="en-NZ" sz="2400" dirty="0" err="1"/>
              <a:t>hyperglobalisation</a:t>
            </a:r>
            <a:r>
              <a:rPr lang="en-NZ" sz="2400" dirty="0"/>
              <a:t>” – globalisation taken to an extreme</a:t>
            </a:r>
          </a:p>
          <a:p>
            <a:r>
              <a:rPr lang="en-NZ" sz="2400" dirty="0"/>
              <a:t>Proposes ‘the Political Trilemma of the World Economy’:</a:t>
            </a:r>
          </a:p>
        </p:txBody>
      </p:sp>
      <p:sp>
        <p:nvSpPr>
          <p:cNvPr id="4" name="TextBox 3"/>
          <p:cNvSpPr txBox="1"/>
          <p:nvPr/>
        </p:nvSpPr>
        <p:spPr>
          <a:xfrm>
            <a:off x="1625600" y="4580830"/>
            <a:ext cx="9753600" cy="2246769"/>
          </a:xfrm>
          <a:prstGeom prst="rect">
            <a:avLst/>
          </a:prstGeom>
          <a:noFill/>
        </p:spPr>
        <p:txBody>
          <a:bodyPr wrap="square" rtlCol="0">
            <a:spAutoFit/>
          </a:bodyPr>
          <a:lstStyle/>
          <a:p>
            <a:pPr marL="530352" lvl="1" indent="0">
              <a:spcAft>
                <a:spcPts val="600"/>
              </a:spcAft>
              <a:buNone/>
            </a:pPr>
            <a:r>
              <a:rPr lang="en-NZ" sz="2800" i="1" dirty="0"/>
              <a:t>Democracy, national sovereignty and global economic integration are mutually incompatible: </a:t>
            </a:r>
          </a:p>
          <a:p>
            <a:pPr marL="530352" lvl="1" indent="0">
              <a:spcAft>
                <a:spcPts val="600"/>
              </a:spcAft>
              <a:buNone/>
            </a:pPr>
            <a:r>
              <a:rPr lang="en-NZ" sz="2800" i="1" dirty="0"/>
              <a:t>We can have any two of the three, but never have all three simultaneously and in full.</a:t>
            </a:r>
          </a:p>
          <a:p>
            <a:endParaRPr lang="en-NZ" dirty="0"/>
          </a:p>
        </p:txBody>
      </p:sp>
    </p:spTree>
    <p:extLst>
      <p:ext uri="{BB962C8B-B14F-4D97-AF65-F5344CB8AC3E}">
        <p14:creationId xmlns:p14="http://schemas.microsoft.com/office/powerpoint/2010/main" xmlns="" val="207764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The globalisation trilemma (</a:t>
            </a:r>
            <a:r>
              <a:rPr lang="en-NZ" dirty="0" err="1"/>
              <a:t>Rodrik</a:t>
            </a:r>
            <a:r>
              <a:rPr lang="en-NZ" dirty="0"/>
              <a:t>)</a:t>
            </a:r>
          </a:p>
        </p:txBody>
      </p:sp>
      <p:sp>
        <p:nvSpPr>
          <p:cNvPr id="3" name="Content Placeholder 2"/>
          <p:cNvSpPr>
            <a:spLocks noGrp="1"/>
          </p:cNvSpPr>
          <p:nvPr>
            <p:ph idx="1"/>
          </p:nvPr>
        </p:nvSpPr>
        <p:spPr>
          <a:xfrm>
            <a:off x="4434973" y="3429913"/>
            <a:ext cx="3308445" cy="682388"/>
          </a:xfrm>
          <a:solidFill>
            <a:schemeClr val="bg1"/>
          </a:solidFill>
        </p:spPr>
        <p:txBody>
          <a:bodyPr>
            <a:noAutofit/>
          </a:bodyPr>
          <a:lstStyle/>
          <a:p>
            <a:pPr marL="0" indent="0">
              <a:buNone/>
            </a:pPr>
            <a:r>
              <a:rPr lang="en-NZ" sz="3200" dirty="0"/>
              <a:t>Pick two, any two</a:t>
            </a:r>
          </a:p>
        </p:txBody>
      </p:sp>
      <p:sp>
        <p:nvSpPr>
          <p:cNvPr id="4" name="TextBox 3"/>
          <p:cNvSpPr txBox="1"/>
          <p:nvPr/>
        </p:nvSpPr>
        <p:spPr>
          <a:xfrm>
            <a:off x="4694829" y="2092432"/>
            <a:ext cx="2702257" cy="786572"/>
          </a:xfrm>
          <a:prstGeom prst="rect">
            <a:avLst/>
          </a:prstGeom>
          <a:noFill/>
          <a:ln w="25400">
            <a:solidFill>
              <a:srgbClr val="FF0000"/>
            </a:solidFill>
          </a:ln>
        </p:spPr>
        <p:txBody>
          <a:bodyPr wrap="square" rtlCol="0">
            <a:noAutofit/>
          </a:bodyPr>
          <a:lstStyle/>
          <a:p>
            <a:pPr algn="ctr">
              <a:lnSpc>
                <a:spcPct val="150000"/>
              </a:lnSpc>
            </a:pPr>
            <a:r>
              <a:rPr lang="en-NZ" sz="2400" dirty="0"/>
              <a:t>Hyperglobalisation</a:t>
            </a:r>
          </a:p>
        </p:txBody>
      </p:sp>
      <p:sp>
        <p:nvSpPr>
          <p:cNvPr id="6" name="TextBox 5"/>
          <p:cNvSpPr txBox="1"/>
          <p:nvPr/>
        </p:nvSpPr>
        <p:spPr>
          <a:xfrm>
            <a:off x="1926608" y="4414826"/>
            <a:ext cx="2456597" cy="830997"/>
          </a:xfrm>
          <a:prstGeom prst="rect">
            <a:avLst/>
          </a:prstGeom>
          <a:noFill/>
          <a:ln w="25400">
            <a:solidFill>
              <a:srgbClr val="FF0000"/>
            </a:solidFill>
          </a:ln>
        </p:spPr>
        <p:txBody>
          <a:bodyPr wrap="square" rtlCol="0">
            <a:spAutoFit/>
          </a:bodyPr>
          <a:lstStyle/>
          <a:p>
            <a:pPr algn="ctr"/>
            <a:r>
              <a:rPr lang="en-NZ" sz="2400" dirty="0"/>
              <a:t>National</a:t>
            </a:r>
          </a:p>
          <a:p>
            <a:pPr algn="ctr"/>
            <a:r>
              <a:rPr lang="en-NZ" sz="2400" dirty="0"/>
              <a:t>sovereignty</a:t>
            </a:r>
          </a:p>
        </p:txBody>
      </p:sp>
      <p:sp>
        <p:nvSpPr>
          <p:cNvPr id="7" name="TextBox 6"/>
          <p:cNvSpPr txBox="1"/>
          <p:nvPr/>
        </p:nvSpPr>
        <p:spPr>
          <a:xfrm>
            <a:off x="7917975" y="4404295"/>
            <a:ext cx="2456597" cy="830997"/>
          </a:xfrm>
          <a:prstGeom prst="rect">
            <a:avLst/>
          </a:prstGeom>
          <a:noFill/>
          <a:ln w="25400">
            <a:solidFill>
              <a:srgbClr val="FF0000"/>
            </a:solidFill>
          </a:ln>
        </p:spPr>
        <p:txBody>
          <a:bodyPr wrap="square" rtlCol="0">
            <a:spAutoFit/>
          </a:bodyPr>
          <a:lstStyle/>
          <a:p>
            <a:pPr algn="ctr"/>
            <a:r>
              <a:rPr lang="en-NZ" sz="2400" dirty="0"/>
              <a:t>Democratic politics</a:t>
            </a:r>
          </a:p>
        </p:txBody>
      </p:sp>
      <p:cxnSp>
        <p:nvCxnSpPr>
          <p:cNvPr id="8" name="Straight Connector 7"/>
          <p:cNvCxnSpPr/>
          <p:nvPr/>
        </p:nvCxnSpPr>
        <p:spPr>
          <a:xfrm flipV="1">
            <a:off x="3154906" y="2583753"/>
            <a:ext cx="1228299" cy="152854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79223" y="2692597"/>
            <a:ext cx="1367050" cy="141970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694829" y="4876576"/>
            <a:ext cx="285238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476231" y="2879004"/>
            <a:ext cx="2029338" cy="400110"/>
          </a:xfrm>
          <a:prstGeom prst="rect">
            <a:avLst/>
          </a:prstGeom>
          <a:noFill/>
        </p:spPr>
        <p:txBody>
          <a:bodyPr wrap="none" rtlCol="0">
            <a:spAutoFit/>
          </a:bodyPr>
          <a:lstStyle/>
          <a:p>
            <a:r>
              <a:rPr lang="en-NZ" sz="2000" dirty="0"/>
              <a:t>Authoritarianism</a:t>
            </a:r>
          </a:p>
        </p:txBody>
      </p:sp>
      <p:sp>
        <p:nvSpPr>
          <p:cNvPr id="17" name="TextBox 16"/>
          <p:cNvSpPr txBox="1"/>
          <p:nvPr/>
        </p:nvSpPr>
        <p:spPr>
          <a:xfrm>
            <a:off x="8766411" y="2926546"/>
            <a:ext cx="2219903" cy="400110"/>
          </a:xfrm>
          <a:prstGeom prst="rect">
            <a:avLst/>
          </a:prstGeom>
          <a:noFill/>
        </p:spPr>
        <p:txBody>
          <a:bodyPr wrap="none" rtlCol="0">
            <a:spAutoFit/>
          </a:bodyPr>
          <a:lstStyle/>
          <a:p>
            <a:r>
              <a:rPr lang="en-NZ" sz="2000" dirty="0"/>
              <a:t>Global governance</a:t>
            </a:r>
          </a:p>
        </p:txBody>
      </p:sp>
      <p:sp>
        <p:nvSpPr>
          <p:cNvPr id="18" name="TextBox 17"/>
          <p:cNvSpPr txBox="1"/>
          <p:nvPr/>
        </p:nvSpPr>
        <p:spPr>
          <a:xfrm>
            <a:off x="4498619" y="5516897"/>
            <a:ext cx="3244799" cy="400110"/>
          </a:xfrm>
          <a:prstGeom prst="rect">
            <a:avLst/>
          </a:prstGeom>
          <a:noFill/>
        </p:spPr>
        <p:txBody>
          <a:bodyPr wrap="none" rtlCol="0">
            <a:spAutoFit/>
          </a:bodyPr>
          <a:lstStyle/>
          <a:p>
            <a:r>
              <a:rPr lang="en-NZ" sz="2000" dirty="0"/>
              <a:t>Bretton Woods compromise</a:t>
            </a:r>
          </a:p>
        </p:txBody>
      </p:sp>
    </p:spTree>
    <p:extLst>
      <p:ext uri="{BB962C8B-B14F-4D97-AF65-F5344CB8AC3E}">
        <p14:creationId xmlns:p14="http://schemas.microsoft.com/office/powerpoint/2010/main" xmlns="" val="3222939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A framework for people-friendly international economic agreements</a:t>
            </a:r>
          </a:p>
        </p:txBody>
      </p:sp>
      <p:sp>
        <p:nvSpPr>
          <p:cNvPr id="3" name="Content Placeholder 2"/>
          <p:cNvSpPr>
            <a:spLocks noGrp="1"/>
          </p:cNvSpPr>
          <p:nvPr>
            <p:ph idx="1"/>
          </p:nvPr>
        </p:nvSpPr>
        <p:spPr>
          <a:xfrm>
            <a:off x="1371599" y="2286000"/>
            <a:ext cx="9941169" cy="3118513"/>
          </a:xfrm>
        </p:spPr>
        <p:txBody>
          <a:bodyPr>
            <a:normAutofit/>
          </a:bodyPr>
          <a:lstStyle/>
          <a:p>
            <a:r>
              <a:rPr lang="en-NZ" sz="2800" dirty="0"/>
              <a:t>Bear in mind that not all impacts of globalisation are due to international agreements – e.g.</a:t>
            </a:r>
          </a:p>
          <a:p>
            <a:pPr lvl="1"/>
            <a:r>
              <a:rPr lang="en-NZ" sz="2800" dirty="0"/>
              <a:t>Falling cost of international transport, telecommunications</a:t>
            </a:r>
          </a:p>
          <a:p>
            <a:pPr lvl="1"/>
            <a:r>
              <a:rPr lang="en-NZ" sz="2800" dirty="0"/>
              <a:t>But some negatives such as tax-dodging can be addressed with international cooperation</a:t>
            </a:r>
          </a:p>
        </p:txBody>
      </p:sp>
    </p:spTree>
    <p:extLst>
      <p:ext uri="{BB962C8B-B14F-4D97-AF65-F5344CB8AC3E}">
        <p14:creationId xmlns:p14="http://schemas.microsoft.com/office/powerpoint/2010/main" xmlns="" val="802595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A framework for people-friendly international economic agreements</a:t>
            </a:r>
          </a:p>
        </p:txBody>
      </p:sp>
      <p:sp>
        <p:nvSpPr>
          <p:cNvPr id="3" name="Content Placeholder 2"/>
          <p:cNvSpPr>
            <a:spLocks noGrp="1"/>
          </p:cNvSpPr>
          <p:nvPr>
            <p:ph idx="1"/>
          </p:nvPr>
        </p:nvSpPr>
        <p:spPr>
          <a:xfrm>
            <a:off x="1371599" y="2285999"/>
            <a:ext cx="9941169" cy="4302369"/>
          </a:xfrm>
        </p:spPr>
        <p:txBody>
          <a:bodyPr>
            <a:normAutofit fontScale="92500" lnSpcReduction="10000"/>
          </a:bodyPr>
          <a:lstStyle/>
          <a:p>
            <a:pPr marL="0" indent="0">
              <a:buNone/>
            </a:pPr>
            <a:r>
              <a:rPr lang="en-NZ" sz="3400" i="1" dirty="0"/>
              <a:t>To allow democracy to flourish and preserve sufficient room for nations’ governments to make meaningful decisions:</a:t>
            </a:r>
          </a:p>
          <a:p>
            <a:pPr marL="0" indent="0">
              <a:buNone/>
            </a:pPr>
            <a:r>
              <a:rPr lang="en-NZ" sz="3400" dirty="0"/>
              <a:t>Recognise the right of each nation to </a:t>
            </a:r>
          </a:p>
          <a:p>
            <a:pPr marL="514350" indent="-514350">
              <a:buFont typeface="+mj-lt"/>
              <a:buAutoNum type="arabicPeriod"/>
            </a:pPr>
            <a:r>
              <a:rPr lang="en-NZ" sz="3400" dirty="0"/>
              <a:t>legislate, regulate and administer in its citizens’ interests</a:t>
            </a:r>
          </a:p>
          <a:p>
            <a:pPr marL="514350" indent="-514350">
              <a:buFont typeface="+mj-lt"/>
              <a:buAutoNum type="arabicPeriod"/>
            </a:pPr>
            <a:r>
              <a:rPr lang="en-NZ" sz="3400" dirty="0"/>
              <a:t>regulate the movement of people and capital </a:t>
            </a:r>
          </a:p>
          <a:p>
            <a:pPr marL="514350" indent="-514350">
              <a:buFont typeface="+mj-lt"/>
              <a:buAutoNum type="arabicPeriod"/>
            </a:pPr>
            <a:r>
              <a:rPr lang="en-NZ" sz="3400" dirty="0"/>
              <a:t>determine which services should be provided as public services</a:t>
            </a:r>
            <a:endParaRPr lang="en-NZ" sz="2800" dirty="0"/>
          </a:p>
          <a:p>
            <a:endParaRPr lang="en-NZ" sz="2800" dirty="0"/>
          </a:p>
        </p:txBody>
      </p:sp>
    </p:spTree>
    <p:extLst>
      <p:ext uri="{BB962C8B-B14F-4D97-AF65-F5344CB8AC3E}">
        <p14:creationId xmlns:p14="http://schemas.microsoft.com/office/powerpoint/2010/main" xmlns="" val="2684030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A framework for people-friendly international economic agreements</a:t>
            </a:r>
          </a:p>
        </p:txBody>
      </p:sp>
      <p:sp>
        <p:nvSpPr>
          <p:cNvPr id="3" name="Content Placeholder 2"/>
          <p:cNvSpPr>
            <a:spLocks noGrp="1"/>
          </p:cNvSpPr>
          <p:nvPr>
            <p:ph idx="1"/>
          </p:nvPr>
        </p:nvSpPr>
        <p:spPr>
          <a:xfrm>
            <a:off x="1371599" y="2285999"/>
            <a:ext cx="9941169" cy="4208585"/>
          </a:xfrm>
        </p:spPr>
        <p:txBody>
          <a:bodyPr>
            <a:normAutofit/>
          </a:bodyPr>
          <a:lstStyle/>
          <a:p>
            <a:pPr marL="514350" indent="-514350">
              <a:buFont typeface="+mj-lt"/>
              <a:buAutoNum type="arabicPeriod" startAt="4"/>
            </a:pPr>
            <a:r>
              <a:rPr lang="en-NZ" sz="3400" dirty="0"/>
              <a:t>Recognise that each nation has economic development needs. </a:t>
            </a:r>
          </a:p>
          <a:p>
            <a:pPr marL="514350" indent="-514350">
              <a:buFont typeface="+mj-lt"/>
              <a:buAutoNum type="arabicPeriod" startAt="4"/>
            </a:pPr>
            <a:r>
              <a:rPr lang="en-NZ" sz="3400" dirty="0"/>
              <a:t>Recognise the need of each nation to take actions for economic, social and physical security.</a:t>
            </a:r>
          </a:p>
          <a:p>
            <a:pPr marL="514350" indent="-514350">
              <a:buFont typeface="+mj-lt"/>
              <a:buAutoNum type="arabicPeriod" startAt="4"/>
            </a:pPr>
            <a:r>
              <a:rPr lang="en-NZ" sz="3400" dirty="0"/>
              <a:t>Recognise the sovereignty of each nation in its taxation policies. Cooperate to prevent tax avoidance.</a:t>
            </a:r>
          </a:p>
        </p:txBody>
      </p:sp>
    </p:spTree>
    <p:extLst>
      <p:ext uri="{BB962C8B-B14F-4D97-AF65-F5344CB8AC3E}">
        <p14:creationId xmlns:p14="http://schemas.microsoft.com/office/powerpoint/2010/main" xmlns="" val="122393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A framework for people-friendly international economic agreements</a:t>
            </a:r>
          </a:p>
        </p:txBody>
      </p:sp>
      <p:sp>
        <p:nvSpPr>
          <p:cNvPr id="3" name="Content Placeholder 2"/>
          <p:cNvSpPr>
            <a:spLocks noGrp="1"/>
          </p:cNvSpPr>
          <p:nvPr>
            <p:ph idx="1"/>
          </p:nvPr>
        </p:nvSpPr>
        <p:spPr>
          <a:xfrm>
            <a:off x="1371599" y="2286000"/>
            <a:ext cx="9941169" cy="4251278"/>
          </a:xfrm>
        </p:spPr>
        <p:txBody>
          <a:bodyPr>
            <a:normAutofit fontScale="85000" lnSpcReduction="10000"/>
          </a:bodyPr>
          <a:lstStyle/>
          <a:p>
            <a:pPr marL="514350" indent="-514350">
              <a:buFont typeface="+mj-lt"/>
              <a:buAutoNum type="arabicPeriod" startAt="8"/>
            </a:pPr>
            <a:r>
              <a:rPr lang="en-NZ" sz="3400" b="1" dirty="0"/>
              <a:t>Subject to these constraints, which are primary, negotiate progressive reductions in intentional barriers to trade.</a:t>
            </a:r>
          </a:p>
          <a:p>
            <a:pPr marL="514350" indent="-514350">
              <a:buFont typeface="+mj-lt"/>
              <a:buAutoNum type="arabicPeriod" startAt="8"/>
            </a:pPr>
            <a:r>
              <a:rPr lang="en-NZ" sz="3400" dirty="0"/>
              <a:t>The </a:t>
            </a:r>
            <a:r>
              <a:rPr lang="en-NZ" sz="3400" u="sng" dirty="0"/>
              <a:t>process</a:t>
            </a:r>
            <a:r>
              <a:rPr lang="en-NZ" sz="3400" dirty="0"/>
              <a:t> of developing agreements should be as similar as possible to developing domestic legislation with </a:t>
            </a:r>
          </a:p>
          <a:p>
            <a:pPr lvl="1"/>
            <a:r>
              <a:rPr lang="en-NZ" sz="3400" dirty="0"/>
              <a:t>widespread consultation while changes can still be made and, whenever possible, publicly available draft texts;</a:t>
            </a:r>
          </a:p>
          <a:p>
            <a:pPr lvl="1"/>
            <a:r>
              <a:rPr lang="en-NZ" sz="3400" dirty="0"/>
              <a:t>final decisions on ratification of agreements by Parliament after an independent evaluation of the economic, social and environment impact.</a:t>
            </a:r>
            <a:endParaRPr lang="en-NZ" sz="2800" dirty="0"/>
          </a:p>
        </p:txBody>
      </p:sp>
    </p:spTree>
    <p:extLst>
      <p:ext uri="{BB962C8B-B14F-4D97-AF65-F5344CB8AC3E}">
        <p14:creationId xmlns:p14="http://schemas.microsoft.com/office/powerpoint/2010/main" xmlns="" val="1821090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A framework for people-friendly international economic agreements</a:t>
            </a:r>
          </a:p>
        </p:txBody>
      </p:sp>
      <p:sp>
        <p:nvSpPr>
          <p:cNvPr id="3" name="Content Placeholder 2"/>
          <p:cNvSpPr>
            <a:spLocks noGrp="1"/>
          </p:cNvSpPr>
          <p:nvPr>
            <p:ph idx="1"/>
          </p:nvPr>
        </p:nvSpPr>
        <p:spPr>
          <a:xfrm>
            <a:off x="1371599" y="2286000"/>
            <a:ext cx="9941169" cy="3892062"/>
          </a:xfrm>
        </p:spPr>
        <p:txBody>
          <a:bodyPr>
            <a:normAutofit/>
          </a:bodyPr>
          <a:lstStyle/>
          <a:p>
            <a:r>
              <a:rPr lang="en-NZ" sz="2800" dirty="0"/>
              <a:t>Globalisation can also mean disruptive change to jobs and communities</a:t>
            </a:r>
          </a:p>
          <a:p>
            <a:r>
              <a:rPr lang="en-NZ" sz="2800" dirty="0"/>
              <a:t>Need to be prepared:</a:t>
            </a:r>
          </a:p>
          <a:p>
            <a:pPr lvl="1"/>
            <a:r>
              <a:rPr lang="en-NZ" sz="2800" dirty="0"/>
              <a:t>Support from government to prepare for change (e.g. good health, education) and help people through change</a:t>
            </a:r>
          </a:p>
          <a:p>
            <a:pPr lvl="1"/>
            <a:r>
              <a:rPr lang="en-NZ" sz="2800" dirty="0"/>
              <a:t>Ensure everyone benefits from change, not just a few – e.g. labour laws that ensure rising wages.</a:t>
            </a:r>
          </a:p>
          <a:p>
            <a:pPr lvl="1"/>
            <a:r>
              <a:rPr lang="en-NZ" sz="2800" dirty="0"/>
              <a:t>Industry support to replace lost jobs with better ones</a:t>
            </a:r>
          </a:p>
        </p:txBody>
      </p:sp>
    </p:spTree>
    <p:extLst>
      <p:ext uri="{BB962C8B-B14F-4D97-AF65-F5344CB8AC3E}">
        <p14:creationId xmlns:p14="http://schemas.microsoft.com/office/powerpoint/2010/main" xmlns="" val="4279914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A framework for people-friendly globalisation</a:t>
            </a:r>
          </a:p>
        </p:txBody>
      </p:sp>
      <p:sp>
        <p:nvSpPr>
          <p:cNvPr id="3" name="Content Placeholder 2"/>
          <p:cNvSpPr>
            <a:spLocks noGrp="1"/>
          </p:cNvSpPr>
          <p:nvPr>
            <p:ph idx="1"/>
          </p:nvPr>
        </p:nvSpPr>
        <p:spPr>
          <a:xfrm>
            <a:off x="1371599" y="2286000"/>
            <a:ext cx="9941169" cy="3892062"/>
          </a:xfrm>
        </p:spPr>
        <p:txBody>
          <a:bodyPr>
            <a:noAutofit/>
          </a:bodyPr>
          <a:lstStyle/>
          <a:p>
            <a:r>
              <a:rPr lang="en-NZ" dirty="0"/>
              <a:t>Dirty little secret of agreements like TPPA:</a:t>
            </a:r>
          </a:p>
          <a:p>
            <a:pPr lvl="1"/>
            <a:r>
              <a:rPr lang="en-NZ" dirty="0"/>
              <a:t>Tiny returns – even exaggerated return only 0.9% of GDP in 15 years (and less without the US in)</a:t>
            </a:r>
          </a:p>
          <a:p>
            <a:pPr lvl="1"/>
            <a:r>
              <a:rPr lang="en-NZ" dirty="0"/>
              <a:t>Most of that strongly contended, and doesn’t count losses</a:t>
            </a:r>
          </a:p>
          <a:p>
            <a:pPr lvl="1"/>
            <a:r>
              <a:rPr lang="en-NZ" dirty="0"/>
              <a:t>Most gains from goods trade have already been found</a:t>
            </a:r>
          </a:p>
          <a:p>
            <a:r>
              <a:rPr lang="en-NZ" dirty="0"/>
              <a:t>May be much greater returns (economic, social or environmental) from</a:t>
            </a:r>
          </a:p>
          <a:p>
            <a:pPr lvl="1"/>
            <a:r>
              <a:rPr lang="en-NZ" dirty="0"/>
              <a:t>Agreements to prevent robbery of government revenue</a:t>
            </a:r>
          </a:p>
          <a:p>
            <a:pPr lvl="1"/>
            <a:r>
              <a:rPr lang="en-NZ" dirty="0"/>
              <a:t>Cooperation in taming international finance</a:t>
            </a:r>
          </a:p>
          <a:p>
            <a:pPr lvl="1"/>
            <a:r>
              <a:rPr lang="en-NZ" dirty="0"/>
              <a:t>Strengthening international action on climate change</a:t>
            </a:r>
          </a:p>
          <a:p>
            <a:pPr lvl="1"/>
            <a:r>
              <a:rPr lang="en-NZ" dirty="0"/>
              <a:t>Strengthening international human rights and environment</a:t>
            </a:r>
          </a:p>
        </p:txBody>
      </p:sp>
    </p:spTree>
    <p:extLst>
      <p:ext uri="{BB962C8B-B14F-4D97-AF65-F5344CB8AC3E}">
        <p14:creationId xmlns:p14="http://schemas.microsoft.com/office/powerpoint/2010/main" xmlns="" val="1977552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A framework for people-friendly globalisation</a:t>
            </a:r>
          </a:p>
        </p:txBody>
      </p:sp>
      <p:sp>
        <p:nvSpPr>
          <p:cNvPr id="3" name="Content Placeholder 2"/>
          <p:cNvSpPr>
            <a:spLocks noGrp="1"/>
          </p:cNvSpPr>
          <p:nvPr>
            <p:ph idx="1"/>
          </p:nvPr>
        </p:nvSpPr>
        <p:spPr>
          <a:xfrm>
            <a:off x="3235570" y="2424332"/>
            <a:ext cx="6625884" cy="3877994"/>
          </a:xfrm>
          <a:ln>
            <a:solidFill>
              <a:schemeClr val="accent1"/>
            </a:solidFill>
          </a:ln>
        </p:spPr>
        <p:txBody>
          <a:bodyPr>
            <a:noAutofit/>
          </a:bodyPr>
          <a:lstStyle/>
          <a:p>
            <a:pPr marL="0" indent="0" algn="ctr">
              <a:lnSpc>
                <a:spcPct val="170000"/>
              </a:lnSpc>
              <a:buNone/>
            </a:pPr>
            <a:r>
              <a:rPr lang="en-NZ" sz="3600" b="1" dirty="0"/>
              <a:t>A globalisation that allows every country to improve the wellbeing of its people and environment in the way its people decide</a:t>
            </a:r>
          </a:p>
        </p:txBody>
      </p:sp>
    </p:spTree>
    <p:extLst>
      <p:ext uri="{BB962C8B-B14F-4D97-AF65-F5344CB8AC3E}">
        <p14:creationId xmlns:p14="http://schemas.microsoft.com/office/powerpoint/2010/main" xmlns="" val="2254639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a:t>Overview</a:t>
            </a:r>
          </a:p>
        </p:txBody>
      </p:sp>
      <p:sp>
        <p:nvSpPr>
          <p:cNvPr id="3" name="Content Placeholder 2"/>
          <p:cNvSpPr>
            <a:spLocks noGrp="1"/>
          </p:cNvSpPr>
          <p:nvPr>
            <p:ph idx="1"/>
          </p:nvPr>
        </p:nvSpPr>
        <p:spPr/>
        <p:txBody>
          <a:bodyPr/>
          <a:lstStyle/>
          <a:p>
            <a:r>
              <a:rPr lang="en-NZ" sz="2400" dirty="0"/>
              <a:t>Debate over Transpacific Partnership Agreement (TPPA)</a:t>
            </a:r>
          </a:p>
          <a:p>
            <a:r>
              <a:rPr lang="en-NZ" sz="2400" dirty="0"/>
              <a:t>What do we want for New Zealand?</a:t>
            </a:r>
          </a:p>
          <a:p>
            <a:r>
              <a:rPr lang="en-NZ" sz="2400" dirty="0"/>
              <a:t>Models of ‘Globalisation’</a:t>
            </a:r>
          </a:p>
          <a:p>
            <a:r>
              <a:rPr lang="en-NZ" sz="2400" dirty="0"/>
              <a:t>A new framework</a:t>
            </a:r>
          </a:p>
          <a:p>
            <a:endParaRPr lang="en-NZ" dirty="0"/>
          </a:p>
          <a:p>
            <a:endParaRPr lang="en-NZ" dirty="0"/>
          </a:p>
        </p:txBody>
      </p:sp>
    </p:spTree>
    <p:extLst>
      <p:ext uri="{BB962C8B-B14F-4D97-AF65-F5344CB8AC3E}">
        <p14:creationId xmlns:p14="http://schemas.microsoft.com/office/powerpoint/2010/main" xmlns="" val="3911817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The TPPA debate</a:t>
            </a:r>
          </a:p>
        </p:txBody>
      </p:sp>
      <p:sp>
        <p:nvSpPr>
          <p:cNvPr id="3" name="Content Placeholder 2"/>
          <p:cNvSpPr>
            <a:spLocks noGrp="1"/>
          </p:cNvSpPr>
          <p:nvPr>
            <p:ph idx="1"/>
          </p:nvPr>
        </p:nvSpPr>
        <p:spPr>
          <a:xfrm>
            <a:off x="1348154" y="2028092"/>
            <a:ext cx="9601200" cy="4167554"/>
          </a:xfrm>
        </p:spPr>
        <p:txBody>
          <a:bodyPr>
            <a:normAutofit fontScale="92500" lnSpcReduction="20000"/>
          </a:bodyPr>
          <a:lstStyle/>
          <a:p>
            <a:r>
              <a:rPr lang="en-NZ" dirty="0"/>
              <a:t>International controversy, opposition, few larger than New Zealand </a:t>
            </a:r>
          </a:p>
          <a:p>
            <a:r>
              <a:rPr lang="en-NZ" dirty="0"/>
              <a:t>What are the concerns?</a:t>
            </a:r>
          </a:p>
          <a:p>
            <a:pPr lvl="1"/>
            <a:r>
              <a:rPr lang="en-NZ" dirty="0"/>
              <a:t>Health </a:t>
            </a:r>
          </a:p>
          <a:p>
            <a:pPr lvl="1"/>
            <a:r>
              <a:rPr lang="en-NZ" dirty="0"/>
              <a:t>Environment</a:t>
            </a:r>
          </a:p>
          <a:p>
            <a:pPr lvl="1"/>
            <a:r>
              <a:rPr lang="en-NZ" dirty="0"/>
              <a:t>Corporate power</a:t>
            </a:r>
          </a:p>
          <a:p>
            <a:pPr lvl="1"/>
            <a:r>
              <a:rPr lang="en-NZ" dirty="0"/>
              <a:t>Inequality</a:t>
            </a:r>
          </a:p>
          <a:p>
            <a:pPr lvl="1"/>
            <a:r>
              <a:rPr lang="en-NZ" dirty="0"/>
              <a:t>Labour and other human rights</a:t>
            </a:r>
          </a:p>
          <a:p>
            <a:pPr lvl="1"/>
            <a:r>
              <a:rPr lang="en-GB" dirty="0" err="1"/>
              <a:t>Tiriti</a:t>
            </a:r>
            <a:r>
              <a:rPr lang="en-GB" dirty="0"/>
              <a:t> o Waitangi</a:t>
            </a:r>
            <a:endParaRPr lang="en-NZ" dirty="0"/>
          </a:p>
          <a:p>
            <a:pPr lvl="1"/>
            <a:r>
              <a:rPr lang="en-NZ" dirty="0"/>
              <a:t>Public services</a:t>
            </a:r>
          </a:p>
          <a:p>
            <a:pPr lvl="1"/>
            <a:r>
              <a:rPr lang="en-NZ" dirty="0"/>
              <a:t>Regulation</a:t>
            </a:r>
          </a:p>
          <a:p>
            <a:pPr lvl="1"/>
            <a:r>
              <a:rPr lang="en-NZ" dirty="0"/>
              <a:t>Immigration</a:t>
            </a:r>
          </a:p>
          <a:p>
            <a:pPr lvl="1"/>
            <a:r>
              <a:rPr lang="en-NZ" dirty="0"/>
              <a:t>Taxation </a:t>
            </a:r>
          </a:p>
          <a:p>
            <a:pPr lvl="1"/>
            <a:r>
              <a:rPr lang="en-NZ" dirty="0"/>
              <a:t>…</a:t>
            </a:r>
          </a:p>
        </p:txBody>
      </p:sp>
      <p:sp>
        <p:nvSpPr>
          <p:cNvPr id="4" name="Rectangle 3"/>
          <p:cNvSpPr/>
          <p:nvPr/>
        </p:nvSpPr>
        <p:spPr>
          <a:xfrm rot="20243192">
            <a:off x="6140863" y="3389365"/>
            <a:ext cx="4857420" cy="923330"/>
          </a:xfrm>
          <a:prstGeom prst="rect">
            <a:avLst/>
          </a:prstGeom>
          <a:noFill/>
        </p:spPr>
        <p:txBody>
          <a:bodyPr wrap="none" lIns="91440" tIns="45720" rIns="91440" bIns="45720">
            <a:spAutoFit/>
          </a:bodyPr>
          <a:lstStyle/>
          <a:p>
            <a:pPr algn="ctr"/>
            <a:r>
              <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Sound familiar?</a:t>
            </a:r>
          </a:p>
        </p:txBody>
      </p:sp>
    </p:spTree>
    <p:extLst>
      <p:ext uri="{BB962C8B-B14F-4D97-AF65-F5344CB8AC3E}">
        <p14:creationId xmlns:p14="http://schemas.microsoft.com/office/powerpoint/2010/main" xmlns="" val="9355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The </a:t>
            </a:r>
            <a:r>
              <a:rPr lang="en-NZ" strike="sngStrike" dirty="0"/>
              <a:t>TPPA</a:t>
            </a:r>
            <a:r>
              <a:rPr lang="en-NZ" dirty="0"/>
              <a:t> debate</a:t>
            </a:r>
            <a:br>
              <a:rPr lang="en-NZ" dirty="0"/>
            </a:br>
            <a:r>
              <a:rPr lang="en-NZ" dirty="0"/>
              <a:t>      Election</a:t>
            </a:r>
          </a:p>
        </p:txBody>
      </p:sp>
      <p:cxnSp>
        <p:nvCxnSpPr>
          <p:cNvPr id="5" name="Straight Connector 4"/>
          <p:cNvCxnSpPr/>
          <p:nvPr/>
        </p:nvCxnSpPr>
        <p:spPr>
          <a:xfrm flipV="1">
            <a:off x="2473570" y="691662"/>
            <a:ext cx="1219200" cy="56270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Content Placeholder 2"/>
          <p:cNvSpPr>
            <a:spLocks noGrp="1"/>
          </p:cNvSpPr>
          <p:nvPr>
            <p:ph idx="1"/>
          </p:nvPr>
        </p:nvSpPr>
        <p:spPr>
          <a:xfrm>
            <a:off x="1348154" y="2028092"/>
            <a:ext cx="9601200" cy="4167554"/>
          </a:xfrm>
        </p:spPr>
        <p:txBody>
          <a:bodyPr>
            <a:normAutofit fontScale="92500" lnSpcReduction="20000"/>
          </a:bodyPr>
          <a:lstStyle/>
          <a:p>
            <a:r>
              <a:rPr lang="en-NZ" dirty="0"/>
              <a:t>The 2017 General Election was showcase for domestic debate </a:t>
            </a:r>
          </a:p>
          <a:p>
            <a:r>
              <a:rPr lang="en-NZ" dirty="0"/>
              <a:t>What are the concerns?</a:t>
            </a:r>
          </a:p>
          <a:p>
            <a:pPr lvl="1"/>
            <a:r>
              <a:rPr lang="en-NZ" dirty="0"/>
              <a:t>Health </a:t>
            </a:r>
          </a:p>
          <a:p>
            <a:pPr lvl="1"/>
            <a:r>
              <a:rPr lang="en-NZ" dirty="0"/>
              <a:t>Environment</a:t>
            </a:r>
          </a:p>
          <a:p>
            <a:pPr lvl="1"/>
            <a:r>
              <a:rPr lang="en-NZ" dirty="0"/>
              <a:t>Corporate power</a:t>
            </a:r>
          </a:p>
          <a:p>
            <a:pPr lvl="1"/>
            <a:r>
              <a:rPr lang="en-NZ" dirty="0"/>
              <a:t>Inequality</a:t>
            </a:r>
          </a:p>
          <a:p>
            <a:pPr lvl="1"/>
            <a:r>
              <a:rPr lang="en-NZ" dirty="0"/>
              <a:t>Labour and other human rights</a:t>
            </a:r>
          </a:p>
          <a:p>
            <a:pPr lvl="1"/>
            <a:r>
              <a:rPr lang="en-GB" dirty="0" err="1"/>
              <a:t>Tiriti</a:t>
            </a:r>
            <a:r>
              <a:rPr lang="en-GB" dirty="0"/>
              <a:t> o Waitangi</a:t>
            </a:r>
            <a:endParaRPr lang="en-NZ" dirty="0"/>
          </a:p>
          <a:p>
            <a:pPr lvl="1"/>
            <a:r>
              <a:rPr lang="en-NZ" dirty="0"/>
              <a:t>Public services</a:t>
            </a:r>
          </a:p>
          <a:p>
            <a:pPr lvl="1"/>
            <a:r>
              <a:rPr lang="en-NZ" dirty="0"/>
              <a:t>Regulation</a:t>
            </a:r>
          </a:p>
          <a:p>
            <a:pPr lvl="1"/>
            <a:r>
              <a:rPr lang="en-NZ" dirty="0"/>
              <a:t>Immigration</a:t>
            </a:r>
          </a:p>
          <a:p>
            <a:pPr lvl="1"/>
            <a:r>
              <a:rPr lang="en-NZ" dirty="0"/>
              <a:t>Taxation </a:t>
            </a:r>
          </a:p>
          <a:p>
            <a:pPr lvl="1"/>
            <a:r>
              <a:rPr lang="en-NZ" dirty="0"/>
              <a:t>…</a:t>
            </a:r>
          </a:p>
        </p:txBody>
      </p:sp>
      <p:sp>
        <p:nvSpPr>
          <p:cNvPr id="6" name="Rectangle 5"/>
          <p:cNvSpPr/>
          <p:nvPr/>
        </p:nvSpPr>
        <p:spPr>
          <a:xfrm rot="20243192">
            <a:off x="6140863" y="3389365"/>
            <a:ext cx="4857420" cy="923330"/>
          </a:xfrm>
          <a:prstGeom prst="rect">
            <a:avLst/>
          </a:prstGeom>
          <a:noFill/>
        </p:spPr>
        <p:txBody>
          <a:bodyPr wrap="none" lIns="91440" tIns="45720" rIns="91440" bIns="45720">
            <a:spAutoFit/>
          </a:bodyPr>
          <a:lstStyle/>
          <a:p>
            <a:pPr algn="ctr"/>
            <a:r>
              <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Sound familiar?</a:t>
            </a:r>
          </a:p>
        </p:txBody>
      </p:sp>
    </p:spTree>
    <p:extLst>
      <p:ext uri="{BB962C8B-B14F-4D97-AF65-F5344CB8AC3E}">
        <p14:creationId xmlns:p14="http://schemas.microsoft.com/office/powerpoint/2010/main" xmlns="" val="1616183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Why so similar? </a:t>
            </a:r>
          </a:p>
        </p:txBody>
      </p:sp>
      <p:sp>
        <p:nvSpPr>
          <p:cNvPr id="7" name="Content Placeholder 2"/>
          <p:cNvSpPr>
            <a:spLocks noGrp="1"/>
          </p:cNvSpPr>
          <p:nvPr>
            <p:ph idx="1"/>
          </p:nvPr>
        </p:nvSpPr>
        <p:spPr>
          <a:xfrm>
            <a:off x="1348154" y="2028092"/>
            <a:ext cx="9601200" cy="4167554"/>
          </a:xfrm>
        </p:spPr>
        <p:txBody>
          <a:bodyPr>
            <a:normAutofit lnSpcReduction="10000"/>
          </a:bodyPr>
          <a:lstStyle/>
          <a:p>
            <a:r>
              <a:rPr lang="en-NZ" sz="2400" dirty="0"/>
              <a:t>They reflect frequent tensions between interests in society </a:t>
            </a:r>
          </a:p>
          <a:p>
            <a:pPr lvl="1"/>
            <a:r>
              <a:rPr lang="en-NZ" sz="2400" dirty="0"/>
              <a:t>Economic growth and the environment</a:t>
            </a:r>
          </a:p>
          <a:p>
            <a:pPr lvl="1"/>
            <a:r>
              <a:rPr lang="en-NZ" sz="2400" dirty="0"/>
              <a:t>Profits and wages</a:t>
            </a:r>
          </a:p>
          <a:p>
            <a:pPr lvl="1"/>
            <a:r>
              <a:rPr lang="en-NZ" sz="2400" dirty="0"/>
              <a:t>Health vs tobacco and pharmaceutical multinationals</a:t>
            </a:r>
          </a:p>
          <a:p>
            <a:pPr lvl="1"/>
            <a:r>
              <a:rPr lang="en-NZ" sz="2400" dirty="0"/>
              <a:t>Public services and private competitors</a:t>
            </a:r>
          </a:p>
          <a:p>
            <a:pPr lvl="1"/>
            <a:r>
              <a:rPr lang="en-NZ" sz="2400" dirty="0"/>
              <a:t>Inequalities in power, income, wealth</a:t>
            </a:r>
          </a:p>
          <a:p>
            <a:r>
              <a:rPr lang="en-NZ" sz="2400" dirty="0"/>
              <a:t>We have national institutions to balance power, debate and make decisions (not always well!)</a:t>
            </a:r>
          </a:p>
          <a:p>
            <a:pPr lvl="1"/>
            <a:r>
              <a:rPr lang="en-NZ" sz="2400" dirty="0"/>
              <a:t>elections, parliament, central government, local government, the court system, media, unions</a:t>
            </a:r>
          </a:p>
          <a:p>
            <a:pPr marL="530352" lvl="1" indent="0">
              <a:buNone/>
            </a:pPr>
            <a:endParaRPr lang="en-NZ" dirty="0"/>
          </a:p>
          <a:p>
            <a:pPr lvl="1"/>
            <a:endParaRPr lang="en-NZ" dirty="0"/>
          </a:p>
        </p:txBody>
      </p:sp>
    </p:spTree>
    <p:extLst>
      <p:ext uri="{BB962C8B-B14F-4D97-AF65-F5344CB8AC3E}">
        <p14:creationId xmlns:p14="http://schemas.microsoft.com/office/powerpoint/2010/main" xmlns="" val="2095007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Frameworks for decision making</a:t>
            </a:r>
          </a:p>
        </p:txBody>
      </p:sp>
      <p:sp>
        <p:nvSpPr>
          <p:cNvPr id="7" name="Content Placeholder 2"/>
          <p:cNvSpPr>
            <a:spLocks noGrp="1"/>
          </p:cNvSpPr>
          <p:nvPr>
            <p:ph idx="1"/>
          </p:nvPr>
        </p:nvSpPr>
        <p:spPr>
          <a:xfrm>
            <a:off x="1348154" y="2028092"/>
            <a:ext cx="9601200" cy="4167554"/>
          </a:xfrm>
        </p:spPr>
        <p:txBody>
          <a:bodyPr>
            <a:normAutofit/>
          </a:bodyPr>
          <a:lstStyle/>
          <a:p>
            <a:pPr marL="0" indent="0">
              <a:buNone/>
            </a:pPr>
            <a:r>
              <a:rPr lang="en-NZ" dirty="0"/>
              <a:t>Here are two</a:t>
            </a:r>
          </a:p>
          <a:p>
            <a:r>
              <a:rPr lang="en-NZ" dirty="0"/>
              <a:t>Neoliberalism</a:t>
            </a:r>
          </a:p>
          <a:p>
            <a:pPr lvl="1"/>
            <a:r>
              <a:rPr lang="en-NZ" i="0" dirty="0"/>
              <a:t>Left to itself with just enough intervention to make sure it works efficiently, the ‘market’ will resolve such conflicts in everyone’s best interests as long as government keeps out of the way</a:t>
            </a:r>
          </a:p>
          <a:p>
            <a:pPr lvl="1"/>
            <a:r>
              <a:rPr lang="en-NZ" i="0" dirty="0"/>
              <a:t>Now widely rejected – Global Financial Crisis</a:t>
            </a:r>
          </a:p>
          <a:p>
            <a:pPr lvl="1"/>
            <a:r>
              <a:rPr lang="en-NZ" i="0" dirty="0"/>
              <a:t>Unable to deal with fairness, income inequality, climate change …</a:t>
            </a:r>
          </a:p>
          <a:p>
            <a:r>
              <a:rPr lang="en-NZ" i="0" dirty="0"/>
              <a:t>Social democracy</a:t>
            </a:r>
          </a:p>
          <a:p>
            <a:pPr lvl="1"/>
            <a:r>
              <a:rPr lang="en-NZ" i="0" dirty="0"/>
              <a:t>accepts capitalism as the basis for the economy but sees a strong role for government as necessary for fairness and sustainable economic, social and environmental outcomes</a:t>
            </a:r>
          </a:p>
          <a:p>
            <a:pPr marL="530352" lvl="1" indent="0">
              <a:buNone/>
            </a:pPr>
            <a:endParaRPr lang="en-NZ" dirty="0"/>
          </a:p>
          <a:p>
            <a:pPr lvl="1"/>
            <a:endParaRPr lang="en-NZ" dirty="0"/>
          </a:p>
        </p:txBody>
      </p:sp>
    </p:spTree>
    <p:extLst>
      <p:ext uri="{BB962C8B-B14F-4D97-AF65-F5344CB8AC3E}">
        <p14:creationId xmlns:p14="http://schemas.microsoft.com/office/powerpoint/2010/main" xmlns="" val="644158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Frameworks for decision making</a:t>
            </a:r>
          </a:p>
        </p:txBody>
      </p:sp>
      <p:sp>
        <p:nvSpPr>
          <p:cNvPr id="7" name="Content Placeholder 2"/>
          <p:cNvSpPr>
            <a:spLocks noGrp="1"/>
          </p:cNvSpPr>
          <p:nvPr>
            <p:ph idx="1"/>
          </p:nvPr>
        </p:nvSpPr>
        <p:spPr>
          <a:xfrm>
            <a:off x="1336431" y="1477108"/>
            <a:ext cx="9601200" cy="4167554"/>
          </a:xfrm>
        </p:spPr>
        <p:txBody>
          <a:bodyPr>
            <a:normAutofit/>
          </a:bodyPr>
          <a:lstStyle/>
          <a:p>
            <a:r>
              <a:rPr lang="en-NZ" sz="2400" dirty="0"/>
              <a:t>Yet international “trade” agreements are based on neoliberalism – product of the 1980s and 1990s</a:t>
            </a:r>
          </a:p>
          <a:p>
            <a:pPr lvl="1"/>
            <a:r>
              <a:rPr lang="en-NZ" sz="2400" i="0" dirty="0"/>
              <a:t>Make it very difficult for other frameworks to survive and prosper</a:t>
            </a:r>
          </a:p>
          <a:p>
            <a:r>
              <a:rPr lang="en-NZ" sz="2400" i="0" dirty="0"/>
              <a:t>Limit what governments of countries can do – limit sovereignty</a:t>
            </a:r>
          </a:p>
          <a:p>
            <a:r>
              <a:rPr lang="en-NZ" sz="2400" dirty="0"/>
              <a:t>Have moved far from goods trade to</a:t>
            </a:r>
          </a:p>
          <a:p>
            <a:endParaRPr lang="en-NZ" dirty="0"/>
          </a:p>
          <a:p>
            <a:pPr lvl="1"/>
            <a:endParaRPr lang="en-NZ" i="0" dirty="0"/>
          </a:p>
          <a:p>
            <a:pPr lvl="1"/>
            <a:endParaRPr lang="en-NZ" dirty="0"/>
          </a:p>
          <a:p>
            <a:pPr marL="530352" lvl="1" indent="0">
              <a:buNone/>
            </a:pPr>
            <a:endParaRPr lang="en-NZ" dirty="0"/>
          </a:p>
          <a:p>
            <a:pPr lvl="1"/>
            <a:endParaRPr lang="en-NZ" dirty="0"/>
          </a:p>
        </p:txBody>
      </p:sp>
      <p:graphicFrame>
        <p:nvGraphicFramePr>
          <p:cNvPr id="3" name="Table 2"/>
          <p:cNvGraphicFramePr>
            <a:graphicFrameLocks noGrp="1"/>
          </p:cNvGraphicFramePr>
          <p:nvPr>
            <p:extLst>
              <p:ext uri="{D42A27DB-BD31-4B8C-83A1-F6EECF244321}">
                <p14:modId xmlns:p14="http://schemas.microsoft.com/office/powerpoint/2010/main" xmlns="" val="999792173"/>
              </p:ext>
            </p:extLst>
          </p:nvPr>
        </p:nvGraphicFramePr>
        <p:xfrm>
          <a:off x="2072641" y="3860409"/>
          <a:ext cx="9570719" cy="1981200"/>
        </p:xfrm>
        <a:graphic>
          <a:graphicData uri="http://schemas.openxmlformats.org/drawingml/2006/table">
            <a:tbl>
              <a:tblPr>
                <a:tableStyleId>{5C22544A-7EE6-4342-B048-85BDC9FD1C3A}</a:tableStyleId>
              </a:tblPr>
              <a:tblGrid>
                <a:gridCol w="3693770">
                  <a:extLst>
                    <a:ext uri="{9D8B030D-6E8A-4147-A177-3AD203B41FA5}">
                      <a16:colId xmlns:a16="http://schemas.microsoft.com/office/drawing/2014/main" xmlns="" val="20000"/>
                    </a:ext>
                  </a:extLst>
                </a:gridCol>
                <a:gridCol w="5876949">
                  <a:extLst>
                    <a:ext uri="{9D8B030D-6E8A-4147-A177-3AD203B41FA5}">
                      <a16:colId xmlns:a16="http://schemas.microsoft.com/office/drawing/2014/main" xmlns="" val="20001"/>
                    </a:ext>
                  </a:extLst>
                </a:gridCol>
              </a:tblGrid>
              <a:tr h="358858">
                <a:tc gridSpan="2">
                  <a:txBody>
                    <a:body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2000" dirty="0"/>
                        <a:t>Services (e.g. health, education, finance, arts, broadcasting, news media…)</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NZ"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70840">
                <a:tc>
                  <a:txBody>
                    <a:body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2000" dirty="0"/>
                        <a:t>Food, safety standards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2000" dirty="0"/>
                        <a:t>Qualifications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70840">
                <a:tc>
                  <a:txBody>
                    <a:body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2000" dirty="0"/>
                        <a:t>Foreign investment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2000" dirty="0"/>
                        <a:t>Movement of people for work</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70840">
                <a:tc>
                  <a:txBody>
                    <a:body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2000" dirty="0"/>
                        <a:t>Intellectual property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2000" dirty="0"/>
                        <a:t>Corporate influence in laws and other rules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70840">
                <a:tc>
                  <a:txBody>
                    <a:body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2000" dirty="0"/>
                        <a:t>State-owned enterprises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342900" indent="-342900">
                        <a:buFont typeface="Arial" panose="020B0604020202020204" pitchFamily="34" charset="0"/>
                        <a:buChar char="•"/>
                      </a:pPr>
                      <a:r>
                        <a:rPr lang="en-NZ" sz="20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145022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10281138" cy="1485900"/>
          </a:xfrm>
        </p:spPr>
        <p:txBody>
          <a:bodyPr/>
          <a:lstStyle/>
          <a:p>
            <a:r>
              <a:rPr lang="en-NZ" sz="4000" dirty="0"/>
              <a:t>Commercial interests not mutual advantage</a:t>
            </a:r>
            <a:endParaRPr lang="en-NZ" dirty="0"/>
          </a:p>
        </p:txBody>
      </p:sp>
      <p:sp>
        <p:nvSpPr>
          <p:cNvPr id="7" name="Content Placeholder 2"/>
          <p:cNvSpPr>
            <a:spLocks noGrp="1"/>
          </p:cNvSpPr>
          <p:nvPr>
            <p:ph idx="1"/>
          </p:nvPr>
        </p:nvSpPr>
        <p:spPr>
          <a:xfrm>
            <a:off x="1348154" y="1723292"/>
            <a:ext cx="10600006" cy="4472354"/>
          </a:xfrm>
        </p:spPr>
        <p:txBody>
          <a:bodyPr>
            <a:noAutofit/>
          </a:bodyPr>
          <a:lstStyle/>
          <a:p>
            <a:r>
              <a:rPr lang="en-NZ" sz="2400" dirty="0"/>
              <a:t>No longer original rationalisation of mutual advantage in goods trade</a:t>
            </a:r>
          </a:p>
          <a:p>
            <a:pPr lvl="1"/>
            <a:r>
              <a:rPr lang="en-NZ" sz="2400" dirty="0"/>
              <a:t>Even then losers were not compensated </a:t>
            </a:r>
          </a:p>
          <a:p>
            <a:r>
              <a:rPr lang="en-NZ" sz="2400" dirty="0"/>
              <a:t>Now for commercial advantage of powerful multinational corporations</a:t>
            </a:r>
          </a:p>
          <a:p>
            <a:pPr lvl="1"/>
            <a:r>
              <a:rPr lang="en-NZ" sz="2400" dirty="0"/>
              <a:t>Powerful win, rest lose – </a:t>
            </a:r>
            <a:r>
              <a:rPr lang="en-NZ" sz="2400" b="1" dirty="0"/>
              <a:t>Commerce Agreements</a:t>
            </a:r>
          </a:p>
          <a:p>
            <a:r>
              <a:rPr lang="en-NZ" sz="2400" dirty="0"/>
              <a:t>For example</a:t>
            </a:r>
          </a:p>
          <a:p>
            <a:pPr lvl="1"/>
            <a:r>
              <a:rPr lang="en-NZ" sz="2400" dirty="0"/>
              <a:t>Intellectual property rules are a restriction on trade</a:t>
            </a:r>
          </a:p>
          <a:p>
            <a:pPr lvl="1"/>
            <a:r>
              <a:rPr lang="en-NZ" sz="2400" dirty="0"/>
              <a:t>Private international tribunals protect investors’ at our expense</a:t>
            </a:r>
          </a:p>
          <a:p>
            <a:pPr lvl="1"/>
            <a:r>
              <a:rPr lang="en-NZ" sz="2400" dirty="0"/>
              <a:t>“E-commerce” rules protect interests of Google, Facebook </a:t>
            </a:r>
            <a:r>
              <a:rPr lang="en-NZ" sz="2400" dirty="0" err="1"/>
              <a:t>etc</a:t>
            </a:r>
            <a:r>
              <a:rPr lang="en-NZ" sz="2400" dirty="0"/>
              <a:t>, Finance</a:t>
            </a:r>
          </a:p>
          <a:p>
            <a:pPr lvl="1"/>
            <a:r>
              <a:rPr lang="en-NZ" sz="2400" dirty="0"/>
              <a:t>Finance rules make another crisis more likely</a:t>
            </a:r>
          </a:p>
          <a:p>
            <a:pPr marL="0" indent="0">
              <a:buNone/>
            </a:pPr>
            <a:endParaRPr lang="en-NZ" sz="2400" dirty="0"/>
          </a:p>
          <a:p>
            <a:endParaRPr lang="en-NZ" sz="2400" dirty="0"/>
          </a:p>
          <a:p>
            <a:endParaRPr lang="en-NZ" sz="2400" dirty="0"/>
          </a:p>
          <a:p>
            <a:endParaRPr lang="en-NZ" sz="2400" dirty="0"/>
          </a:p>
          <a:p>
            <a:pPr lvl="1"/>
            <a:endParaRPr lang="en-NZ" sz="2400" i="0" dirty="0"/>
          </a:p>
          <a:p>
            <a:pPr lvl="1"/>
            <a:endParaRPr lang="en-NZ" sz="2400" dirty="0"/>
          </a:p>
          <a:p>
            <a:pPr marL="530352" lvl="1" indent="0">
              <a:buNone/>
            </a:pPr>
            <a:endParaRPr lang="en-NZ" sz="2400" dirty="0"/>
          </a:p>
          <a:p>
            <a:pPr lvl="1"/>
            <a:endParaRPr lang="en-NZ" sz="2400" dirty="0"/>
          </a:p>
        </p:txBody>
      </p:sp>
    </p:spTree>
    <p:extLst>
      <p:ext uri="{BB962C8B-B14F-4D97-AF65-F5344CB8AC3E}">
        <p14:creationId xmlns:p14="http://schemas.microsoft.com/office/powerpoint/2010/main" xmlns="" val="1296879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sz="4000" dirty="0"/>
              <a:t>Upside down values</a:t>
            </a:r>
            <a:endParaRPr lang="en-NZ" dirty="0"/>
          </a:p>
        </p:txBody>
      </p:sp>
      <p:sp>
        <p:nvSpPr>
          <p:cNvPr id="7" name="Content Placeholder 2"/>
          <p:cNvSpPr>
            <a:spLocks noGrp="1"/>
          </p:cNvSpPr>
          <p:nvPr>
            <p:ph idx="1"/>
          </p:nvPr>
        </p:nvSpPr>
        <p:spPr>
          <a:xfrm>
            <a:off x="1348154" y="2028091"/>
            <a:ext cx="9601200" cy="4091355"/>
          </a:xfrm>
        </p:spPr>
        <p:txBody>
          <a:bodyPr>
            <a:normAutofit/>
          </a:bodyPr>
          <a:lstStyle/>
          <a:p>
            <a:r>
              <a:rPr lang="en-NZ" sz="2400" dirty="0"/>
              <a:t>Increased commercial activity prioritised over other priorities</a:t>
            </a:r>
          </a:p>
          <a:p>
            <a:pPr lvl="1"/>
            <a:r>
              <a:rPr lang="en-NZ" sz="2400" dirty="0"/>
              <a:t>Mistakes means for ends</a:t>
            </a:r>
          </a:p>
          <a:p>
            <a:r>
              <a:rPr lang="en-NZ" sz="2400" dirty="0"/>
              <a:t>Outcomes we want: </a:t>
            </a:r>
          </a:p>
          <a:p>
            <a:pPr lvl="1"/>
            <a:r>
              <a:rPr lang="en-NZ" sz="2400" dirty="0"/>
              <a:t>Increased well being </a:t>
            </a:r>
          </a:p>
          <a:p>
            <a:r>
              <a:rPr lang="en-NZ" sz="2400" dirty="0"/>
              <a:t>In commerce agreements like TPPA, these outcomes are secondary</a:t>
            </a:r>
          </a:p>
          <a:p>
            <a:pPr lvl="1"/>
            <a:r>
              <a:rPr lang="en-NZ" sz="2400" dirty="0"/>
              <a:t>Exceptions to primary goal of increased commercial activity</a:t>
            </a:r>
          </a:p>
          <a:p>
            <a:r>
              <a:rPr lang="en-NZ" sz="2400" dirty="0"/>
              <a:t>Made worse by secretive “we know best” negotiation of  agreements</a:t>
            </a:r>
          </a:p>
          <a:p>
            <a:pPr lvl="1"/>
            <a:r>
              <a:rPr lang="en-NZ" sz="2400" dirty="0"/>
              <a:t>What if domestic law of this importance was enacted like this?</a:t>
            </a:r>
          </a:p>
          <a:p>
            <a:pPr lvl="1"/>
            <a:endParaRPr lang="en-NZ" dirty="0"/>
          </a:p>
        </p:txBody>
      </p:sp>
    </p:spTree>
    <p:extLst>
      <p:ext uri="{BB962C8B-B14F-4D97-AF65-F5344CB8AC3E}">
        <p14:creationId xmlns:p14="http://schemas.microsoft.com/office/powerpoint/2010/main" xmlns="" val="418477631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912</TotalTime>
  <Words>1339</Words>
  <Application>Microsoft Office PowerPoint</Application>
  <PresentationFormat>Custom</PresentationFormat>
  <Paragraphs>184</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Crop</vt:lpstr>
      <vt:lpstr>What could a People-Friendly Globalisation look like?</vt:lpstr>
      <vt:lpstr>Overview</vt:lpstr>
      <vt:lpstr>The TPPA debate</vt:lpstr>
      <vt:lpstr>The TPPA debate       Election</vt:lpstr>
      <vt:lpstr>Why so similar? </vt:lpstr>
      <vt:lpstr>Frameworks for decision making</vt:lpstr>
      <vt:lpstr>Frameworks for decision making</vt:lpstr>
      <vt:lpstr>Commercial interests not mutual advantage</vt:lpstr>
      <vt:lpstr>Upside down values</vt:lpstr>
      <vt:lpstr>Globalisation</vt:lpstr>
      <vt:lpstr>The globalisation trilemma (Rodrik)</vt:lpstr>
      <vt:lpstr>A framework for people-friendly international economic agreements</vt:lpstr>
      <vt:lpstr>A framework for people-friendly international economic agreements</vt:lpstr>
      <vt:lpstr>A framework for people-friendly international economic agreements</vt:lpstr>
      <vt:lpstr>A framework for people-friendly international economic agreements</vt:lpstr>
      <vt:lpstr>A framework for people-friendly international economic agreements</vt:lpstr>
      <vt:lpstr>A framework for people-friendly globalisation</vt:lpstr>
      <vt:lpstr>A framework for people-friendly globalisation</vt:lpstr>
    </vt:vector>
  </TitlesOfParts>
  <Company>NZCTU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Huia Welton</dc:creator>
  <cp:lastModifiedBy>Terry</cp:lastModifiedBy>
  <cp:revision>57</cp:revision>
  <cp:lastPrinted>2018-01-26T11:26:51Z</cp:lastPrinted>
  <dcterms:created xsi:type="dcterms:W3CDTF">2015-11-19T01:16:25Z</dcterms:created>
  <dcterms:modified xsi:type="dcterms:W3CDTF">2018-03-05T06:04:47Z</dcterms:modified>
</cp:coreProperties>
</file>