
<file path=[Content_Types].xml><?xml version="1.0" encoding="utf-8"?>
<Types xmlns="http://schemas.openxmlformats.org/package/2006/content-types">
  <Default Extension="jpe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charts/chart5.xml" ContentType="application/vnd.openxmlformats-officedocument.drawingml.chart+xml"/>
  <Override PartName="/ppt/drawings/drawing3.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notesSlides/notesSlide8.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8.xml" ContentType="application/vnd.openxmlformats-officedocument.drawingml.chart+xml"/>
  <Override PartName="/ppt/notesSlides/notesSlide10.xml" ContentType="application/vnd.openxmlformats-officedocument.presentationml.notesSlide+xml"/>
  <Override PartName="/ppt/charts/chart9.xml" ContentType="application/vnd.openxmlformats-officedocument.drawingml.chart+xml"/>
  <Override PartName="/ppt/drawings/drawing4.xml" ContentType="application/vnd.openxmlformats-officedocument.drawingml.chartshapes+xml"/>
  <Override PartName="/ppt/notesSlides/notesSlide11.xml" ContentType="application/vnd.openxmlformats-officedocument.presentationml.notesSlide+xml"/>
  <Override PartName="/ppt/charts/chart10.xml" ContentType="application/vnd.openxmlformats-officedocument.drawingml.chart+xml"/>
  <Override PartName="/ppt/drawings/drawing5.xml" ContentType="application/vnd.openxmlformats-officedocument.drawingml.chartshapes+xml"/>
  <Override PartName="/ppt/notesSlides/notesSlide12.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13.xml" ContentType="application/vnd.openxmlformats-officedocument.presentationml.notesSlide+xml"/>
  <Override PartName="/ppt/charts/chart13.xml" ContentType="application/vnd.openxmlformats-officedocument.drawingml.chart+xml"/>
  <Override PartName="/ppt/notesSlides/notesSlide14.xml" ContentType="application/vnd.openxmlformats-officedocument.presentationml.notesSlide+xml"/>
  <Override PartName="/ppt/charts/chart14.xml" ContentType="application/vnd.openxmlformats-officedocument.drawingml.chart+xml"/>
  <Override PartName="/ppt/drawings/drawing6.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74" r:id="rId3"/>
    <p:sldId id="272" r:id="rId4"/>
    <p:sldId id="273" r:id="rId5"/>
    <p:sldId id="270" r:id="rId6"/>
    <p:sldId id="275" r:id="rId7"/>
    <p:sldId id="276" r:id="rId8"/>
    <p:sldId id="280" r:id="rId9"/>
    <p:sldId id="261" r:id="rId10"/>
    <p:sldId id="262" r:id="rId11"/>
    <p:sldId id="277" r:id="rId12"/>
    <p:sldId id="278" r:id="rId13"/>
    <p:sldId id="266" r:id="rId14"/>
    <p:sldId id="27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9731-912D-5342-8B17-F9477B3220F9}" v="15" dt="2022-05-26T22:01:53.1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1" autoAdjust="0"/>
    <p:restoredTop sz="75918" autoAdjust="0"/>
  </p:normalViewPr>
  <p:slideViewPr>
    <p:cSldViewPr>
      <p:cViewPr varScale="1">
        <p:scale>
          <a:sx n="52" d="100"/>
          <a:sy n="52" d="100"/>
        </p:scale>
        <p:origin x="209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p:scale>
          <a:sx n="300" d="100"/>
          <a:sy n="300" d="100"/>
        </p:scale>
        <p:origin x="5100" y="988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oleObject" Target="https://firstunion-my.sharepoint.com/personal/edward_miller_firstunion_org_nz/Documents/CAFCA/2022%20docs/Final%20docs/FDI%20from%201989%20-%20revised%20Feb%202022.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oleObject" Target="file:///D:\Bill\Documents\SS\Statistics\OIC\Land%20sales%20consolidated.xlsm"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Extent of Foreign Direct Investment in New Zealand</a:t>
            </a:r>
          </a:p>
        </c:rich>
      </c:tx>
      <c:overlay val="0"/>
    </c:title>
    <c:autoTitleDeleted val="0"/>
    <c:plotArea>
      <c:layout>
        <c:manualLayout>
          <c:layoutTarget val="inner"/>
          <c:xMode val="edge"/>
          <c:yMode val="edge"/>
          <c:x val="9.8516042175762514E-2"/>
          <c:y val="0.13409470104826154"/>
          <c:w val="0.81359862883518874"/>
          <c:h val="0.69713229355945894"/>
        </c:manualLayout>
      </c:layout>
      <c:areaChart>
        <c:grouping val="standard"/>
        <c:varyColors val="0"/>
        <c:ser>
          <c:idx val="1"/>
          <c:order val="0"/>
          <c:tx>
            <c:v>Total FDI</c:v>
          </c:tx>
          <c:spPr>
            <a:solidFill>
              <a:srgbClr val="FF0000"/>
            </a:solidFill>
          </c:spPr>
          <c:cat>
            <c:numRef>
              <c:f>'Direct Investment Consolidated'!$A$3:$A$38</c:f>
              <c:numCache>
                <c:formatCode>@</c:formatCode>
                <c:ptCount val="3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numCache>
            </c:numRef>
          </c:cat>
          <c:val>
            <c:numRef>
              <c:f>'Direct Investment Consolidated'!$B$3:$B$14</c:f>
              <c:numCache>
                <c:formatCode>#,##0</c:formatCode>
                <c:ptCount val="12"/>
                <c:pt idx="0">
                  <c:v>15657</c:v>
                </c:pt>
                <c:pt idx="1">
                  <c:v>20356</c:v>
                </c:pt>
                <c:pt idx="2">
                  <c:v>26920</c:v>
                </c:pt>
                <c:pt idx="3">
                  <c:v>30823</c:v>
                </c:pt>
                <c:pt idx="4">
                  <c:v>36566</c:v>
                </c:pt>
                <c:pt idx="5">
                  <c:v>42144</c:v>
                </c:pt>
                <c:pt idx="6">
                  <c:v>45126</c:v>
                </c:pt>
                <c:pt idx="7">
                  <c:v>57368</c:v>
                </c:pt>
                <c:pt idx="8">
                  <c:v>64120</c:v>
                </c:pt>
                <c:pt idx="9">
                  <c:v>72470</c:v>
                </c:pt>
                <c:pt idx="10">
                  <c:v>80044</c:v>
                </c:pt>
                <c:pt idx="11">
                  <c:v>82360</c:v>
                </c:pt>
              </c:numCache>
            </c:numRef>
          </c:val>
          <c:extLst>
            <c:ext xmlns:c16="http://schemas.microsoft.com/office/drawing/2014/chart" uri="{C3380CC4-5D6E-409C-BE32-E72D297353CC}">
              <c16:uniqueId val="{00000000-8428-4A83-BDF3-F1ECE015E7DB}"/>
            </c:ext>
          </c:extLst>
        </c:ser>
        <c:ser>
          <c:idx val="2"/>
          <c:order val="2"/>
          <c:spPr>
            <a:solidFill>
              <a:srgbClr val="FF0000"/>
            </a:solidFill>
          </c:spPr>
          <c:cat>
            <c:numRef>
              <c:f>'Direct Investment Consolidated'!$A$3:$A$38</c:f>
              <c:numCache>
                <c:formatCode>@</c:formatCode>
                <c:ptCount val="3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numCache>
            </c:numRef>
          </c:cat>
          <c:val>
            <c:numRef>
              <c:f>'Direct Investment Consolidated'!$C$3:$C$38</c:f>
              <c:numCache>
                <c:formatCode>General</c:formatCode>
                <c:ptCount val="36"/>
                <c:pt idx="11" formatCode="#,##0">
                  <c:v>71591</c:v>
                </c:pt>
                <c:pt idx="12" formatCode="#,##0">
                  <c:v>64499</c:v>
                </c:pt>
                <c:pt idx="13" formatCode="#,##0">
                  <c:v>67653</c:v>
                </c:pt>
                <c:pt idx="14" formatCode="#,##0">
                  <c:v>72647</c:v>
                </c:pt>
                <c:pt idx="15" formatCode="#,##0">
                  <c:v>73687</c:v>
                </c:pt>
                <c:pt idx="16" formatCode="#,##0">
                  <c:v>78302</c:v>
                </c:pt>
                <c:pt idx="17" formatCode="#,##0">
                  <c:v>80241</c:v>
                </c:pt>
                <c:pt idx="18" formatCode="#,##0">
                  <c:v>87510</c:v>
                </c:pt>
                <c:pt idx="19" formatCode="#,##0">
                  <c:v>92998</c:v>
                </c:pt>
                <c:pt idx="20" formatCode="#,##0">
                  <c:v>96249</c:v>
                </c:pt>
                <c:pt idx="21" formatCode="#,##0">
                  <c:v>96853</c:v>
                </c:pt>
                <c:pt idx="22" formatCode="#,##0">
                  <c:v>94192</c:v>
                </c:pt>
                <c:pt idx="23" formatCode="#,##0">
                  <c:v>97667</c:v>
                </c:pt>
                <c:pt idx="24" formatCode="#,##0">
                  <c:v>100297</c:v>
                </c:pt>
                <c:pt idx="25" formatCode="#,##0">
                  <c:v>106735</c:v>
                </c:pt>
                <c:pt idx="26" formatCode="#,##0">
                  <c:v>110669</c:v>
                </c:pt>
                <c:pt idx="27" formatCode="#,##0">
                  <c:v>111109</c:v>
                </c:pt>
                <c:pt idx="28" formatCode="#,##0">
                  <c:v>111857</c:v>
                </c:pt>
                <c:pt idx="29" formatCode="#,##0">
                  <c:v>117872</c:v>
                </c:pt>
                <c:pt idx="30" formatCode="#,##0">
                  <c:v>124324</c:v>
                </c:pt>
                <c:pt idx="31" formatCode="#,##0">
                  <c:v>130545</c:v>
                </c:pt>
                <c:pt idx="32" formatCode="#,##0">
                  <c:v>143057</c:v>
                </c:pt>
                <c:pt idx="33" formatCode="#,##0">
                  <c:v>150994</c:v>
                </c:pt>
                <c:pt idx="34" formatCode="#,##0">
                  <c:v>162270</c:v>
                </c:pt>
                <c:pt idx="35" formatCode="#,##0">
                  <c:v>171133</c:v>
                </c:pt>
              </c:numCache>
            </c:numRef>
          </c:val>
          <c:extLst>
            <c:ext xmlns:c16="http://schemas.microsoft.com/office/drawing/2014/chart" uri="{C3380CC4-5D6E-409C-BE32-E72D297353CC}">
              <c16:uniqueId val="{00000001-8428-4A83-BDF3-F1ECE015E7DB}"/>
            </c:ext>
          </c:extLst>
        </c:ser>
        <c:dLbls>
          <c:showLegendKey val="0"/>
          <c:showVal val="0"/>
          <c:showCatName val="0"/>
          <c:showSerName val="0"/>
          <c:showPercent val="0"/>
          <c:showBubbleSize val="0"/>
        </c:dLbls>
        <c:axId val="166016808"/>
        <c:axId val="166010928"/>
      </c:areaChart>
      <c:lineChart>
        <c:grouping val="standard"/>
        <c:varyColors val="0"/>
        <c:ser>
          <c:idx val="0"/>
          <c:order val="1"/>
          <c:tx>
            <c:v>Foreign Direct Investment as % GDP - right axis</c:v>
          </c:tx>
          <c:spPr>
            <a:ln>
              <a:solidFill>
                <a:srgbClr val="C00000"/>
              </a:solidFill>
              <a:prstDash val="solid"/>
            </a:ln>
          </c:spPr>
          <c:marker>
            <c:symbol val="none"/>
          </c:marker>
          <c:cat>
            <c:numRef>
              <c:f>'Direct Investment Consolidated'!$Q$44:$Q$56</c:f>
              <c:numCache>
                <c:formatCode>General</c:formatCode>
                <c:ptCount val="13"/>
                <c:pt idx="11">
                  <c:v>2000</c:v>
                </c:pt>
                <c:pt idx="12">
                  <c:v>2000</c:v>
                </c:pt>
              </c:numCache>
            </c:numRef>
          </c:cat>
          <c:val>
            <c:numRef>
              <c:f>'Direct Investment Consolidated'!$Z$3:$Z$31</c:f>
              <c:numCache>
                <c:formatCode>0.0%</c:formatCode>
                <c:ptCount val="29"/>
                <c:pt idx="0">
                  <c:v>0.2232345267120065</c:v>
                </c:pt>
                <c:pt idx="1">
                  <c:v>0.27429526222174311</c:v>
                </c:pt>
                <c:pt idx="2">
                  <c:v>0.35361960933702891</c:v>
                </c:pt>
                <c:pt idx="3">
                  <c:v>0.40574196690668318</c:v>
                </c:pt>
                <c:pt idx="4">
                  <c:v>0.46679006829641922</c:v>
                </c:pt>
                <c:pt idx="5">
                  <c:v>0.49830328111143957</c:v>
                </c:pt>
                <c:pt idx="6">
                  <c:v>0.49807947019867549</c:v>
                </c:pt>
                <c:pt idx="7">
                  <c:v>0.59611787688598861</c:v>
                </c:pt>
                <c:pt idx="8">
                  <c:v>0.63421726788063426</c:v>
                </c:pt>
                <c:pt idx="9">
                  <c:v>0.69140867242284021</c:v>
                </c:pt>
                <c:pt idx="10">
                  <c:v>0.74929324321794322</c:v>
                </c:pt>
                <c:pt idx="11">
                  <c:v>0.72737549567690252</c:v>
                </c:pt>
              </c:numCache>
            </c:numRef>
          </c:val>
          <c:smooth val="0"/>
          <c:extLst>
            <c:ext xmlns:c16="http://schemas.microsoft.com/office/drawing/2014/chart" uri="{C3380CC4-5D6E-409C-BE32-E72D297353CC}">
              <c16:uniqueId val="{00000002-8428-4A83-BDF3-F1ECE015E7DB}"/>
            </c:ext>
          </c:extLst>
        </c:ser>
        <c:ser>
          <c:idx val="3"/>
          <c:order val="3"/>
          <c:spPr>
            <a:ln>
              <a:solidFill>
                <a:srgbClr val="C00000"/>
              </a:solidFill>
            </a:ln>
          </c:spPr>
          <c:marker>
            <c:symbol val="none"/>
          </c:marker>
          <c:cat>
            <c:numRef>
              <c:f>'Direct Investment Consolidated'!$Q$44:$Q$56</c:f>
              <c:numCache>
                <c:formatCode>General</c:formatCode>
                <c:ptCount val="13"/>
                <c:pt idx="11">
                  <c:v>2000</c:v>
                </c:pt>
                <c:pt idx="12">
                  <c:v>2000</c:v>
                </c:pt>
              </c:numCache>
            </c:numRef>
          </c:cat>
          <c:val>
            <c:numRef>
              <c:f>'Direct Investment Consolidated'!$AA$3:$AA$38</c:f>
              <c:numCache>
                <c:formatCode>General</c:formatCode>
                <c:ptCount val="36"/>
                <c:pt idx="11" formatCode="0.0%">
                  <c:v>0.63226735200346196</c:v>
                </c:pt>
                <c:pt idx="12" formatCode="0.0%">
                  <c:v>0.53821377014160665</c:v>
                </c:pt>
                <c:pt idx="13" formatCode="0.0%">
                  <c:v>0.52561532724221516</c:v>
                </c:pt>
                <c:pt idx="14" formatCode="0.0%">
                  <c:v>0.53740540460567687</c:v>
                </c:pt>
                <c:pt idx="15" formatCode="0.0%">
                  <c:v>0.50993757871863366</c:v>
                </c:pt>
                <c:pt idx="16" formatCode="0.0%">
                  <c:v>0.50661559663300104</c:v>
                </c:pt>
                <c:pt idx="17" formatCode="0.0%">
                  <c:v>0.49246641339904379</c:v>
                </c:pt>
                <c:pt idx="18" formatCode="0.0%">
                  <c:v>0.50876723797120993</c:v>
                </c:pt>
                <c:pt idx="19" formatCode="0.0%">
                  <c:v>0.49818666866659883</c:v>
                </c:pt>
                <c:pt idx="20" formatCode="0.0%">
                  <c:v>0.50699796145195186</c:v>
                </c:pt>
                <c:pt idx="21" formatCode="0.0%">
                  <c:v>0.49726602009539406</c:v>
                </c:pt>
                <c:pt idx="22" formatCode="0.0%">
                  <c:v>0.46205164429793577</c:v>
                </c:pt>
                <c:pt idx="23" formatCode="0.0%">
                  <c:v>0.45795001641112204</c:v>
                </c:pt>
                <c:pt idx="24" formatCode="0.0%">
                  <c:v>0.46023420794214548</c:v>
                </c:pt>
                <c:pt idx="25" formatCode="0.0%">
                  <c:v>0.45824353216956748</c:v>
                </c:pt>
                <c:pt idx="26" formatCode="0.0%">
                  <c:v>0.45558359439643992</c:v>
                </c:pt>
                <c:pt idx="27" formatCode="0.0%">
                  <c:v>0.43475147611799553</c:v>
                </c:pt>
                <c:pt idx="28" formatCode="0.0%">
                  <c:v>0.41177336764256556</c:v>
                </c:pt>
                <c:pt idx="29" formatCode="0.0%">
                  <c:v>0.40509182887935774</c:v>
                </c:pt>
                <c:pt idx="30" formatCode="0.0%">
                  <c:v>0.4057916141709153</c:v>
                </c:pt>
                <c:pt idx="31" formatCode="0.0%">
                  <c:v>0.4037678191991142</c:v>
                </c:pt>
                <c:pt idx="32" formatCode="0.0%">
                  <c:v>0.43548023768355942</c:v>
                </c:pt>
                <c:pt idx="33" formatCode="0.0%">
                  <c:v>0.42050942145630149</c:v>
                </c:pt>
                <c:pt idx="34" formatCode="0.0%">
                  <c:v>0.41235200992063997</c:v>
                </c:pt>
                <c:pt idx="35" formatCode="0.0%">
                  <c:v>0.4117872113112569</c:v>
                </c:pt>
              </c:numCache>
            </c:numRef>
          </c:val>
          <c:smooth val="0"/>
          <c:extLst>
            <c:ext xmlns:c16="http://schemas.microsoft.com/office/drawing/2014/chart" uri="{C3380CC4-5D6E-409C-BE32-E72D297353CC}">
              <c16:uniqueId val="{00000003-8428-4A83-BDF3-F1ECE015E7DB}"/>
            </c:ext>
          </c:extLst>
        </c:ser>
        <c:dLbls>
          <c:showLegendKey val="0"/>
          <c:showVal val="0"/>
          <c:showCatName val="0"/>
          <c:showSerName val="0"/>
          <c:showPercent val="0"/>
          <c:showBubbleSize val="0"/>
        </c:dLbls>
        <c:marker val="1"/>
        <c:smooth val="0"/>
        <c:axId val="166013280"/>
        <c:axId val="166010144"/>
      </c:lineChart>
      <c:scatterChart>
        <c:scatterStyle val="lineMarker"/>
        <c:varyColors val="0"/>
        <c:ser>
          <c:idx val="4"/>
          <c:order val="4"/>
          <c:spPr>
            <a:ln w="19050">
              <a:solidFill>
                <a:schemeClr val="tx1">
                  <a:lumMod val="65000"/>
                  <a:lumOff val="35000"/>
                </a:schemeClr>
              </a:solidFill>
              <a:prstDash val="sysDot"/>
            </a:ln>
          </c:spPr>
          <c:marker>
            <c:symbol val="none"/>
          </c:marker>
          <c:xVal>
            <c:numRef>
              <c:f>'Direct Investment Consolidated'!$Q$55:$Q$56</c:f>
              <c:numCache>
                <c:formatCode>General</c:formatCode>
                <c:ptCount val="2"/>
                <c:pt idx="0">
                  <c:v>2000</c:v>
                </c:pt>
                <c:pt idx="1">
                  <c:v>2000</c:v>
                </c:pt>
              </c:numCache>
            </c:numRef>
          </c:xVal>
          <c:yVal>
            <c:numRef>
              <c:f>'Direct Investment Consolidated'!$R$55:$R$56</c:f>
              <c:numCache>
                <c:formatCode>General</c:formatCode>
                <c:ptCount val="2"/>
                <c:pt idx="0">
                  <c:v>0</c:v>
                </c:pt>
                <c:pt idx="1">
                  <c:v>1</c:v>
                </c:pt>
              </c:numCache>
            </c:numRef>
          </c:yVal>
          <c:smooth val="0"/>
          <c:extLst>
            <c:ext xmlns:c16="http://schemas.microsoft.com/office/drawing/2014/chart" uri="{C3380CC4-5D6E-409C-BE32-E72D297353CC}">
              <c16:uniqueId val="{00000004-8428-4A83-BDF3-F1ECE015E7DB}"/>
            </c:ext>
          </c:extLst>
        </c:ser>
        <c:dLbls>
          <c:showLegendKey val="0"/>
          <c:showVal val="0"/>
          <c:showCatName val="0"/>
          <c:showSerName val="0"/>
          <c:showPercent val="0"/>
          <c:showBubbleSize val="0"/>
        </c:dLbls>
        <c:axId val="166013280"/>
        <c:axId val="166010144"/>
      </c:scatterChart>
      <c:dateAx>
        <c:axId val="166016808"/>
        <c:scaling>
          <c:orientation val="minMax"/>
        </c:scaling>
        <c:delete val="0"/>
        <c:axPos val="b"/>
        <c:title>
          <c:tx>
            <c:rich>
              <a:bodyPr/>
              <a:lstStyle/>
              <a:p>
                <a:pPr>
                  <a:defRPr sz="1200"/>
                </a:pPr>
                <a:r>
                  <a:rPr lang="en-US" sz="1200"/>
                  <a:t>March year</a:t>
                </a:r>
              </a:p>
            </c:rich>
          </c:tx>
          <c:overlay val="0"/>
        </c:title>
        <c:numFmt formatCode="@" sourceLinked="1"/>
        <c:majorTickMark val="out"/>
        <c:minorTickMark val="none"/>
        <c:tickLblPos val="nextTo"/>
        <c:txPr>
          <a:bodyPr/>
          <a:lstStyle/>
          <a:p>
            <a:pPr>
              <a:defRPr sz="1100"/>
            </a:pPr>
            <a:endParaRPr lang="en-US"/>
          </a:p>
        </c:txPr>
        <c:crossAx val="166010928"/>
        <c:crosses val="autoZero"/>
        <c:auto val="0"/>
        <c:lblOffset val="100"/>
        <c:baseTimeUnit val="days"/>
        <c:majorUnit val="2"/>
        <c:majorTimeUnit val="days"/>
      </c:dateAx>
      <c:valAx>
        <c:axId val="166010928"/>
        <c:scaling>
          <c:orientation val="minMax"/>
          <c:max val="175000"/>
          <c:min val="0"/>
        </c:scaling>
        <c:delete val="0"/>
        <c:axPos val="l"/>
        <c:majorGridlines/>
        <c:title>
          <c:tx>
            <c:rich>
              <a:bodyPr rot="0" vert="horz"/>
              <a:lstStyle/>
              <a:p>
                <a:pPr>
                  <a:defRPr sz="1200"/>
                </a:pPr>
                <a:r>
                  <a:rPr lang="en-NZ" sz="1200"/>
                  <a:t>$ Millions</a:t>
                </a:r>
              </a:p>
            </c:rich>
          </c:tx>
          <c:layout>
            <c:manualLayout>
              <c:xMode val="edge"/>
              <c:yMode val="edge"/>
              <c:x val="9.8293550303273414E-2"/>
              <c:y val="5.1250108081183694E-2"/>
            </c:manualLayout>
          </c:layout>
          <c:overlay val="0"/>
        </c:title>
        <c:numFmt formatCode="#,##0" sourceLinked="1"/>
        <c:majorTickMark val="out"/>
        <c:minorTickMark val="none"/>
        <c:tickLblPos val="nextTo"/>
        <c:txPr>
          <a:bodyPr/>
          <a:lstStyle/>
          <a:p>
            <a:pPr>
              <a:defRPr sz="1200"/>
            </a:pPr>
            <a:endParaRPr lang="en-US"/>
          </a:p>
        </c:txPr>
        <c:crossAx val="166016808"/>
        <c:crosses val="autoZero"/>
        <c:crossBetween val="midCat"/>
        <c:majorUnit val="25000"/>
      </c:valAx>
      <c:valAx>
        <c:axId val="166010144"/>
        <c:scaling>
          <c:orientation val="minMax"/>
          <c:max val="0.9"/>
        </c:scaling>
        <c:delete val="0"/>
        <c:axPos val="r"/>
        <c:title>
          <c:tx>
            <c:rich>
              <a:bodyPr rot="0" vert="horz"/>
              <a:lstStyle/>
              <a:p>
                <a:pPr>
                  <a:defRPr sz="1200"/>
                </a:pPr>
                <a:r>
                  <a:rPr lang="en-US" sz="1200"/>
                  <a:t>% of GDP</a:t>
                </a:r>
              </a:p>
            </c:rich>
          </c:tx>
          <c:layout>
            <c:manualLayout>
              <c:xMode val="edge"/>
              <c:yMode val="edge"/>
              <c:x val="0.86313149772783826"/>
              <c:y val="5.4460185544227872E-2"/>
            </c:manualLayout>
          </c:layout>
          <c:overlay val="0"/>
        </c:title>
        <c:numFmt formatCode="0%" sourceLinked="0"/>
        <c:majorTickMark val="out"/>
        <c:minorTickMark val="none"/>
        <c:tickLblPos val="nextTo"/>
        <c:txPr>
          <a:bodyPr/>
          <a:lstStyle/>
          <a:p>
            <a:pPr>
              <a:defRPr sz="1200"/>
            </a:pPr>
            <a:endParaRPr lang="en-US"/>
          </a:p>
        </c:txPr>
        <c:crossAx val="166013280"/>
        <c:crosses val="max"/>
        <c:crossBetween val="between"/>
        <c:majorUnit val="0.1"/>
        <c:minorUnit val="5.000000000000001E-2"/>
      </c:valAx>
      <c:catAx>
        <c:axId val="166013280"/>
        <c:scaling>
          <c:orientation val="minMax"/>
        </c:scaling>
        <c:delete val="1"/>
        <c:axPos val="b"/>
        <c:numFmt formatCode="General" sourceLinked="1"/>
        <c:majorTickMark val="out"/>
        <c:minorTickMark val="none"/>
        <c:tickLblPos val="nextTo"/>
        <c:crossAx val="166010144"/>
        <c:crosses val="autoZero"/>
        <c:auto val="1"/>
        <c:lblAlgn val="ctr"/>
        <c:lblOffset val="100"/>
        <c:noMultiLvlLbl val="0"/>
      </c:catAx>
      <c:spPr>
        <a:noFill/>
        <a:ln w="25400">
          <a:noFill/>
        </a:ln>
      </c:spPr>
    </c:plotArea>
    <c:legend>
      <c:legendPos val="r"/>
      <c:legendEntry>
        <c:idx val="1"/>
        <c:delete val="1"/>
      </c:legendEntry>
      <c:legendEntry>
        <c:idx val="3"/>
        <c:delete val="1"/>
      </c:legendEntry>
      <c:legendEntry>
        <c:idx val="4"/>
        <c:delete val="1"/>
      </c:legendEntry>
      <c:layout>
        <c:manualLayout>
          <c:xMode val="edge"/>
          <c:yMode val="edge"/>
          <c:x val="0.51334551515444249"/>
          <c:y val="0.60814450407604581"/>
          <c:w val="0.34720504290967052"/>
          <c:h val="0.11577691267615858"/>
        </c:manualLayout>
      </c:layout>
      <c:overlay val="0"/>
      <c:spPr>
        <a:solidFill>
          <a:schemeClr val="bg1"/>
        </a:solidFill>
      </c:spPr>
      <c:txPr>
        <a:bodyPr/>
        <a:lstStyle/>
        <a:p>
          <a:pPr>
            <a:defRPr sz="1100"/>
          </a:pPr>
          <a:endParaRPr lang="en-US"/>
        </a:p>
      </c:txPr>
    </c:legend>
    <c:plotVisOnly val="1"/>
    <c:dispBlanksAs val="gap"/>
    <c:showDLblsOverMax val="0"/>
  </c:chart>
  <c:txPr>
    <a:bodyPr/>
    <a:lstStyle/>
    <a:p>
      <a:pPr>
        <a:defRPr>
          <a:solidFill>
            <a:srgbClr val="0070C0"/>
          </a:solidFill>
        </a:defRPr>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dirty="0"/>
              <a:t>Overseas ownership of New Zealand companies by industry</a:t>
            </a:r>
            <a:endParaRPr lang="en-US" sz="1320" dirty="0"/>
          </a:p>
          <a:p>
            <a:pPr>
              <a:defRPr/>
            </a:pPr>
            <a:r>
              <a:rPr lang="en-US" dirty="0"/>
              <a:t>2024</a:t>
            </a:r>
          </a:p>
        </c:rich>
      </c:tx>
      <c:layout>
        <c:manualLayout>
          <c:xMode val="edge"/>
          <c:yMode val="edge"/>
          <c:x val="0.15279890122472672"/>
          <c:y val="2.7520559930008754E-2"/>
        </c:manualLayout>
      </c:layout>
      <c:overlay val="0"/>
    </c:title>
    <c:autoTitleDeleted val="0"/>
    <c:plotArea>
      <c:layout/>
      <c:pieChart>
        <c:varyColors val="1"/>
        <c:ser>
          <c:idx val="0"/>
          <c:order val="0"/>
          <c:dLbls>
            <c:dLbl>
              <c:idx val="0"/>
              <c:layout>
                <c:manualLayout>
                  <c:x val="-4.8673167132648014E-2"/>
                  <c:y val="0.1951746183639041"/>
                </c:manualLayout>
              </c:layout>
              <c:numFmt formatCode="\$#,##0&quot;m&quot;" sourceLinked="0"/>
              <c:spPr>
                <a:ln>
                  <a:noFill/>
                </a:ln>
              </c:spPr>
              <c:txPr>
                <a:bodyPr/>
                <a:lstStyle/>
                <a:p>
                  <a:pPr>
                    <a:defRPr sz="1400">
                      <a:solidFill>
                        <a:schemeClr val="bg1"/>
                      </a:solidFill>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14-4F88-906C-90BF032D032D}"/>
                </c:ext>
              </c:extLst>
            </c:dLbl>
            <c:dLbl>
              <c:idx val="1"/>
              <c:layout>
                <c:manualLayout>
                  <c:x val="-0.16496210826341601"/>
                  <c:y val="-0.11275046093308538"/>
                </c:manualLayout>
              </c:layout>
              <c:numFmt formatCode="\$#,##0&quot;m&quot;" sourceLinked="0"/>
              <c:spPr>
                <a:ln>
                  <a:noFill/>
                </a:ln>
              </c:spPr>
              <c:txPr>
                <a:bodyPr/>
                <a:lstStyle/>
                <a:p>
                  <a:pPr>
                    <a:defRPr sz="1400">
                      <a:solidFill>
                        <a:schemeClr val="bg1"/>
                      </a:solidFill>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14-4F88-906C-90BF032D032D}"/>
                </c:ext>
              </c:extLst>
            </c:dLbl>
            <c:dLbl>
              <c:idx val="2"/>
              <c:layout>
                <c:manualLayout>
                  <c:x val="2.7604604357190778E-2"/>
                  <c:y val="5.9082041362399404E-4"/>
                </c:manualLayout>
              </c:layout>
              <c:numFmt formatCode="\$#,##0&quot;m&quot;" sourceLinked="0"/>
              <c:spPr>
                <a:noFill/>
                <a:ln>
                  <a:noFill/>
                </a:ln>
                <a:effectLst/>
              </c:spPr>
              <c:txPr>
                <a:bodyPr wrap="square" lIns="38100" tIns="19050" rIns="38100" bIns="19050" anchor="ctr">
                  <a:spAutoFit/>
                </a:bodyPr>
                <a:lstStyle/>
                <a:p>
                  <a:pPr>
                    <a:defRPr sz="1200"/>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14-4F88-906C-90BF032D032D}"/>
                </c:ext>
              </c:extLst>
            </c:dLbl>
            <c:dLbl>
              <c:idx val="3"/>
              <c:layout>
                <c:manualLayout>
                  <c:x val="9.5028547145611583E-2"/>
                  <c:y val="1.5858572942918543E-2"/>
                </c:manualLayout>
              </c:layout>
              <c:numFmt formatCode="\$#,##0&quot;m&quot;" sourceLinked="0"/>
              <c:spPr>
                <a:noFill/>
                <a:ln>
                  <a:noFill/>
                </a:ln>
                <a:effectLst/>
              </c:spPr>
              <c:txPr>
                <a:bodyPr wrap="square" lIns="38100" tIns="19050" rIns="38100" bIns="19050" anchor="ctr">
                  <a:spAutoFit/>
                </a:bodyPr>
                <a:lstStyle/>
                <a:p>
                  <a:pPr>
                    <a:defRPr sz="1200"/>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B14-4F88-906C-90BF032D032D}"/>
                </c:ext>
              </c:extLst>
            </c:dLbl>
            <c:dLbl>
              <c:idx val="4"/>
              <c:layout>
                <c:manualLayout>
                  <c:x val="-1.8348457563880736E-2"/>
                  <c:y val="5.8754654616095137E-2"/>
                </c:manualLayout>
              </c:layout>
              <c:numFmt formatCode="\$#,##0&quot;m&quot;" sourceLinked="0"/>
              <c:spPr>
                <a:noFill/>
                <a:ln>
                  <a:noFill/>
                </a:ln>
                <a:effectLst/>
              </c:spPr>
              <c:txPr>
                <a:bodyPr wrap="square" lIns="38100" tIns="19050" rIns="38100" bIns="19050" anchor="ctr">
                  <a:spAutoFit/>
                </a:bodyPr>
                <a:lstStyle/>
                <a:p>
                  <a:pPr>
                    <a:defRPr sz="1200"/>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14-4F88-906C-90BF032D032D}"/>
                </c:ext>
              </c:extLst>
            </c:dLbl>
            <c:dLbl>
              <c:idx val="5"/>
              <c:layout>
                <c:manualLayout>
                  <c:x val="-6.6948554076480357E-2"/>
                  <c:y val="8.59690092657406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B14-4F88-906C-90BF032D032D}"/>
                </c:ext>
              </c:extLst>
            </c:dLbl>
            <c:dLbl>
              <c:idx val="6"/>
              <c:layout>
                <c:manualLayout>
                  <c:x val="-4.3011497139167403E-2"/>
                  <c:y val="9.768574203815073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B14-4F88-906C-90BF032D032D}"/>
                </c:ext>
              </c:extLst>
            </c:dLbl>
            <c:dLbl>
              <c:idx val="7"/>
              <c:layout>
                <c:manualLayout>
                  <c:x val="-5.1505150694431984E-2"/>
                  <c:y val="7.16263459193585E-2"/>
                </c:manualLayout>
              </c:layout>
              <c:numFmt formatCode="\$#,##0&quot;m&quot;" sourceLinked="0"/>
              <c:spPr>
                <a:ln>
                  <a:noFill/>
                </a:ln>
              </c:spPr>
              <c:txPr>
                <a:bodyPr rot="0"/>
                <a:lstStyle/>
                <a:p>
                  <a:pPr>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B14-4F88-906C-90BF032D032D}"/>
                </c:ext>
              </c:extLst>
            </c:dLbl>
            <c:dLbl>
              <c:idx val="8"/>
              <c:layout>
                <c:manualLayout>
                  <c:x val="-3.1853748937318523E-2"/>
                  <c:y val="5.4975396278712937E-2"/>
                </c:manualLayout>
              </c:layout>
              <c:numFmt formatCode="\$#,##0&quot;m&quot;" sourceLinked="0"/>
              <c:spPr>
                <a:ln>
                  <a:noFill/>
                </a:ln>
              </c:spPr>
              <c:txPr>
                <a:bodyPr/>
                <a:lstStyle/>
                <a:p>
                  <a:pPr>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B14-4F88-906C-90BF032D032D}"/>
                </c:ext>
              </c:extLst>
            </c:dLbl>
            <c:dLbl>
              <c:idx val="9"/>
              <c:layout>
                <c:manualLayout>
                  <c:x val="-8.654557674462765E-2"/>
                  <c:y val="3.36602005419829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B14-4F88-906C-90BF032D032D}"/>
                </c:ext>
              </c:extLst>
            </c:dLbl>
            <c:dLbl>
              <c:idx val="10"/>
              <c:layout>
                <c:manualLayout>
                  <c:x val="-9.7928156962442475E-2"/>
                  <c:y val="2.7769884892741904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B14-4F88-906C-90BF032D032D}"/>
                </c:ext>
              </c:extLst>
            </c:dLbl>
            <c:dLbl>
              <c:idx val="11"/>
              <c:layout>
                <c:manualLayout>
                  <c:x val="-0.1369456116191754"/>
                  <c:y val="-3.82765804984529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B14-4F88-906C-90BF032D032D}"/>
                </c:ext>
              </c:extLst>
            </c:dLbl>
            <c:dLbl>
              <c:idx val="12"/>
              <c:layout>
                <c:manualLayout>
                  <c:x val="-0.15256935371867755"/>
                  <c:y val="-8.39881206327378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B14-4F88-906C-90BF032D032D}"/>
                </c:ext>
              </c:extLst>
            </c:dLbl>
            <c:dLbl>
              <c:idx val="13"/>
              <c:layout>
                <c:manualLayout>
                  <c:x val="-8.8206042630321432E-2"/>
                  <c:y val="-0.1248683867173100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B14-4F88-906C-90BF032D032D}"/>
                </c:ext>
              </c:extLst>
            </c:dLbl>
            <c:dLbl>
              <c:idx val="14"/>
              <c:layout>
                <c:manualLayout>
                  <c:x val="-3.0664759954333064E-2"/>
                  <c:y val="-0.1593725639634340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B14-4F88-906C-90BF032D032D}"/>
                </c:ext>
              </c:extLst>
            </c:dLbl>
            <c:dLbl>
              <c:idx val="15"/>
              <c:layout>
                <c:manualLayout>
                  <c:x val="3.2114332121040923E-2"/>
                  <c:y val="-0.26536733671047563"/>
                </c:manualLayout>
              </c:layout>
              <c:numFmt formatCode="\$#,##0&quot;m&quot;" sourceLinked="0"/>
              <c:spPr>
                <a:ln>
                  <a:noFill/>
                </a:ln>
              </c:spPr>
              <c:txPr>
                <a:bodyPr/>
                <a:lstStyle/>
                <a:p>
                  <a:pPr>
                    <a:defRPr>
                      <a:solidFill>
                        <a:srgbClr val="0070C0"/>
                      </a:solidFill>
                    </a:defRPr>
                  </a:pPr>
                  <a:endParaRPr lang="en-US"/>
                </a:p>
              </c:tx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B14-4F88-906C-90BF032D032D}"/>
                </c:ext>
              </c:extLst>
            </c:dLbl>
            <c:dLbl>
              <c:idx val="16"/>
              <c:layout>
                <c:manualLayout>
                  <c:x val="-2.7977590245165548E-2"/>
                  <c:y val="-0.2186973287991815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B14-4F88-906C-90BF032D032D}"/>
                </c:ext>
              </c:extLst>
            </c:dLbl>
            <c:numFmt formatCode="\$#,##0&quot;m&quot;" sourceLinked="0"/>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'Stock By Industry'!$BY$9:$BY$24</c:f>
              <c:strCache>
                <c:ptCount val="16"/>
                <c:pt idx="0">
                  <c:v>Financial and insurance services</c:v>
                </c:pt>
                <c:pt idx="1">
                  <c:v>Manufacturing</c:v>
                </c:pt>
                <c:pt idx="2">
                  <c:v>Wholesale trade</c:v>
                </c:pt>
                <c:pt idx="3">
                  <c:v>Agriculture, forestry, and fishing</c:v>
                </c:pt>
                <c:pt idx="4">
                  <c:v>Rental, hiring, and real estate services</c:v>
                </c:pt>
                <c:pt idx="5">
                  <c:v>Retail trade</c:v>
                </c:pt>
                <c:pt idx="6">
                  <c:v>Professional, scientific, and technical services</c:v>
                </c:pt>
                <c:pt idx="7">
                  <c:v>Health care and social assistance</c:v>
                </c:pt>
                <c:pt idx="8">
                  <c:v>Information media and telecommunications</c:v>
                </c:pt>
                <c:pt idx="9">
                  <c:v>Mining</c:v>
                </c:pt>
                <c:pt idx="10">
                  <c:v>Accommodation and food services</c:v>
                </c:pt>
                <c:pt idx="11">
                  <c:v>Transport, postal, and warehousing</c:v>
                </c:pt>
                <c:pt idx="12">
                  <c:v>Electricity, gas, water, and waste services</c:v>
                </c:pt>
                <c:pt idx="13">
                  <c:v>Construction</c:v>
                </c:pt>
                <c:pt idx="14">
                  <c:v>Administrative and support services</c:v>
                </c:pt>
                <c:pt idx="15">
                  <c:v>Arts and recreation services</c:v>
                </c:pt>
              </c:strCache>
            </c:strRef>
          </c:cat>
          <c:val>
            <c:numRef>
              <c:f>'Stock By Industry'!$BZ$9:$BZ$24</c:f>
              <c:numCache>
                <c:formatCode>#,##0</c:formatCode>
                <c:ptCount val="16"/>
                <c:pt idx="0">
                  <c:v>68052</c:v>
                </c:pt>
                <c:pt idx="1">
                  <c:v>22995</c:v>
                </c:pt>
                <c:pt idx="2">
                  <c:v>10908</c:v>
                </c:pt>
                <c:pt idx="3">
                  <c:v>10235</c:v>
                </c:pt>
                <c:pt idx="4">
                  <c:v>6084</c:v>
                </c:pt>
                <c:pt idx="5">
                  <c:v>5400</c:v>
                </c:pt>
                <c:pt idx="6">
                  <c:v>4536</c:v>
                </c:pt>
                <c:pt idx="7">
                  <c:v>4455</c:v>
                </c:pt>
                <c:pt idx="8">
                  <c:v>2629</c:v>
                </c:pt>
                <c:pt idx="9">
                  <c:v>2125</c:v>
                </c:pt>
                <c:pt idx="10">
                  <c:v>1978</c:v>
                </c:pt>
                <c:pt idx="11">
                  <c:v>1729</c:v>
                </c:pt>
                <c:pt idx="12">
                  <c:v>1535</c:v>
                </c:pt>
                <c:pt idx="13">
                  <c:v>681</c:v>
                </c:pt>
                <c:pt idx="14">
                  <c:v>306</c:v>
                </c:pt>
                <c:pt idx="15">
                  <c:v>0</c:v>
                </c:pt>
              </c:numCache>
            </c:numRef>
          </c:val>
          <c:extLst>
            <c:ext xmlns:c16="http://schemas.microsoft.com/office/drawing/2014/chart" uri="{C3380CC4-5D6E-409C-BE32-E72D297353CC}">
              <c16:uniqueId val="{00000011-BB14-4F88-906C-90BF032D032D}"/>
            </c:ext>
          </c:extLst>
        </c:ser>
        <c:ser>
          <c:idx val="1"/>
          <c:order val="1"/>
          <c:tx>
            <c:strRef>
              <c:f>'Stock By Industry'!$AX$7</c:f>
              <c:strCache>
                <c:ptCount val="1"/>
                <c:pt idx="0">
                  <c:v>Education and training</c:v>
                </c:pt>
              </c:strCache>
            </c:strRef>
          </c:tx>
          <c:cat>
            <c:strRef>
              <c:f>'Stock By Industry'!$BY$9:$BY$24</c:f>
              <c:strCache>
                <c:ptCount val="16"/>
                <c:pt idx="0">
                  <c:v>Financial and insurance services</c:v>
                </c:pt>
                <c:pt idx="1">
                  <c:v>Manufacturing</c:v>
                </c:pt>
                <c:pt idx="2">
                  <c:v>Wholesale trade</c:v>
                </c:pt>
                <c:pt idx="3">
                  <c:v>Agriculture, forestry, and fishing</c:v>
                </c:pt>
                <c:pt idx="4">
                  <c:v>Rental, hiring, and real estate services</c:v>
                </c:pt>
                <c:pt idx="5">
                  <c:v>Retail trade</c:v>
                </c:pt>
                <c:pt idx="6">
                  <c:v>Professional, scientific, and technical services</c:v>
                </c:pt>
                <c:pt idx="7">
                  <c:v>Health care and social assistance</c:v>
                </c:pt>
                <c:pt idx="8">
                  <c:v>Information media and telecommunications</c:v>
                </c:pt>
                <c:pt idx="9">
                  <c:v>Mining</c:v>
                </c:pt>
                <c:pt idx="10">
                  <c:v>Accommodation and food services</c:v>
                </c:pt>
                <c:pt idx="11">
                  <c:v>Transport, postal, and warehousing</c:v>
                </c:pt>
                <c:pt idx="12">
                  <c:v>Electricity, gas, water, and waste services</c:v>
                </c:pt>
                <c:pt idx="13">
                  <c:v>Construction</c:v>
                </c:pt>
                <c:pt idx="14">
                  <c:v>Administrative and support services</c:v>
                </c:pt>
                <c:pt idx="15">
                  <c:v>Arts and recreation services</c:v>
                </c:pt>
              </c:strCache>
            </c:strRef>
          </c:cat>
          <c:val>
            <c:numRef>
              <c:f>'Stock By Industry'!$AX$23</c:f>
              <c:numCache>
                <c:formatCode>@</c:formatCode>
                <c:ptCount val="1"/>
                <c:pt idx="0">
                  <c:v>0</c:v>
                </c:pt>
              </c:numCache>
            </c:numRef>
          </c:val>
          <c:extLst>
            <c:ext xmlns:c16="http://schemas.microsoft.com/office/drawing/2014/chart" uri="{C3380CC4-5D6E-409C-BE32-E72D297353CC}">
              <c16:uniqueId val="{00000012-BB14-4F88-906C-90BF032D032D}"/>
            </c:ext>
          </c:extLst>
        </c:ser>
        <c:dLbls>
          <c:showLegendKey val="0"/>
          <c:showVal val="0"/>
          <c:showCatName val="0"/>
          <c:showSerName val="0"/>
          <c:showPercent val="0"/>
          <c:showBubbleSize val="0"/>
          <c:showLeaderLines val="1"/>
        </c:dLbls>
        <c:firstSliceAng val="291"/>
      </c:pieChart>
    </c:plotArea>
    <c:plotVisOnly val="1"/>
    <c:dispBlanksAs val="gap"/>
    <c:showDLblsOverMax val="0"/>
  </c:chart>
  <c:txPr>
    <a:bodyPr/>
    <a:lstStyle/>
    <a:p>
      <a:pPr>
        <a:defRPr sz="1100">
          <a:solidFill>
            <a:srgbClr val="0070C0"/>
          </a:solidFill>
        </a:defRPr>
      </a:pPr>
      <a:endParaRPr lang="en-US"/>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Profits and other investment income leaving New Zealand</a:t>
            </a:r>
          </a:p>
        </c:rich>
      </c:tx>
      <c:overlay val="0"/>
    </c:title>
    <c:autoTitleDeleted val="0"/>
    <c:plotArea>
      <c:layout>
        <c:manualLayout>
          <c:layoutTarget val="inner"/>
          <c:xMode val="edge"/>
          <c:yMode val="edge"/>
          <c:x val="0.10708573928258967"/>
          <c:y val="0.13910993720721618"/>
          <c:w val="0.79637117235345578"/>
          <c:h val="0.69502275823117043"/>
        </c:manualLayout>
      </c:layout>
      <c:lineChart>
        <c:grouping val="standard"/>
        <c:varyColors val="0"/>
        <c:ser>
          <c:idx val="2"/>
          <c:order val="0"/>
          <c:tx>
            <c:strRef>
              <c:f>'Investment income'!$D$1</c:f>
              <c:strCache>
                <c:ptCount val="1"/>
                <c:pt idx="0">
                  <c:v>Total Investment Income</c:v>
                </c:pt>
              </c:strCache>
            </c:strRef>
          </c:tx>
          <c:spPr>
            <a:ln>
              <a:solidFill>
                <a:srgbClr val="FF0000"/>
              </a:solidFill>
            </a:ln>
          </c:spPr>
          <c:marker>
            <c:symbol val="none"/>
          </c:marker>
          <c:cat>
            <c:numRef>
              <c:f>'Investment income'!$A$2:$A$37</c:f>
              <c:numCache>
                <c:formatCode>yyyy</c:formatCode>
                <c:ptCount val="36"/>
                <c:pt idx="0">
                  <c:v>32509</c:v>
                </c:pt>
                <c:pt idx="1">
                  <c:v>32874</c:v>
                </c:pt>
                <c:pt idx="2">
                  <c:v>33239</c:v>
                </c:pt>
                <c:pt idx="3">
                  <c:v>33604</c:v>
                </c:pt>
                <c:pt idx="4">
                  <c:v>33970</c:v>
                </c:pt>
                <c:pt idx="5">
                  <c:v>34335</c:v>
                </c:pt>
                <c:pt idx="6">
                  <c:v>34700</c:v>
                </c:pt>
                <c:pt idx="7">
                  <c:v>35065</c:v>
                </c:pt>
                <c:pt idx="8">
                  <c:v>35431</c:v>
                </c:pt>
                <c:pt idx="9">
                  <c:v>35796</c:v>
                </c:pt>
                <c:pt idx="10">
                  <c:v>36161</c:v>
                </c:pt>
                <c:pt idx="11">
                  <c:v>36526</c:v>
                </c:pt>
                <c:pt idx="12">
                  <c:v>36892</c:v>
                </c:pt>
                <c:pt idx="13">
                  <c:v>37257</c:v>
                </c:pt>
                <c:pt idx="14">
                  <c:v>37622</c:v>
                </c:pt>
                <c:pt idx="15">
                  <c:v>37987</c:v>
                </c:pt>
                <c:pt idx="16">
                  <c:v>38353</c:v>
                </c:pt>
                <c:pt idx="17">
                  <c:v>38718</c:v>
                </c:pt>
                <c:pt idx="18">
                  <c:v>39083</c:v>
                </c:pt>
                <c:pt idx="19">
                  <c:v>39448</c:v>
                </c:pt>
                <c:pt idx="20">
                  <c:v>39814</c:v>
                </c:pt>
                <c:pt idx="21">
                  <c:v>40179</c:v>
                </c:pt>
                <c:pt idx="22">
                  <c:v>40544</c:v>
                </c:pt>
                <c:pt idx="23">
                  <c:v>40909</c:v>
                </c:pt>
                <c:pt idx="24">
                  <c:v>41275</c:v>
                </c:pt>
                <c:pt idx="25">
                  <c:v>41640</c:v>
                </c:pt>
                <c:pt idx="26">
                  <c:v>42005</c:v>
                </c:pt>
                <c:pt idx="27">
                  <c:v>42370</c:v>
                </c:pt>
                <c:pt idx="28">
                  <c:v>42736</c:v>
                </c:pt>
                <c:pt idx="29">
                  <c:v>43101</c:v>
                </c:pt>
                <c:pt idx="30">
                  <c:v>43466</c:v>
                </c:pt>
                <c:pt idx="31">
                  <c:v>43831</c:v>
                </c:pt>
                <c:pt idx="32">
                  <c:v>44197</c:v>
                </c:pt>
                <c:pt idx="33">
                  <c:v>44562</c:v>
                </c:pt>
                <c:pt idx="34">
                  <c:v>44927</c:v>
                </c:pt>
                <c:pt idx="35">
                  <c:v>45292</c:v>
                </c:pt>
              </c:numCache>
            </c:numRef>
          </c:cat>
          <c:val>
            <c:numRef>
              <c:f>'Investment income'!$D$2:$D$37</c:f>
              <c:numCache>
                <c:formatCode>#,##0</c:formatCode>
                <c:ptCount val="36"/>
                <c:pt idx="0">
                  <c:v>3836</c:v>
                </c:pt>
                <c:pt idx="1">
                  <c:v>3965</c:v>
                </c:pt>
                <c:pt idx="2">
                  <c:v>4644</c:v>
                </c:pt>
                <c:pt idx="3">
                  <c:v>5008</c:v>
                </c:pt>
                <c:pt idx="4">
                  <c:v>4760</c:v>
                </c:pt>
                <c:pt idx="5">
                  <c:v>6387</c:v>
                </c:pt>
                <c:pt idx="6">
                  <c:v>7323</c:v>
                </c:pt>
                <c:pt idx="7">
                  <c:v>8718</c:v>
                </c:pt>
                <c:pt idx="8">
                  <c:v>9760</c:v>
                </c:pt>
                <c:pt idx="9">
                  <c:v>9467</c:v>
                </c:pt>
                <c:pt idx="10">
                  <c:v>9387</c:v>
                </c:pt>
                <c:pt idx="11">
                  <c:v>10773</c:v>
                </c:pt>
                <c:pt idx="12">
                  <c:v>10486</c:v>
                </c:pt>
                <c:pt idx="13">
                  <c:v>10484</c:v>
                </c:pt>
                <c:pt idx="14">
                  <c:v>11433</c:v>
                </c:pt>
                <c:pt idx="15">
                  <c:v>11737</c:v>
                </c:pt>
                <c:pt idx="16">
                  <c:v>14175</c:v>
                </c:pt>
                <c:pt idx="17">
                  <c:v>15658</c:v>
                </c:pt>
                <c:pt idx="18">
                  <c:v>17702</c:v>
                </c:pt>
                <c:pt idx="19">
                  <c:v>20267</c:v>
                </c:pt>
                <c:pt idx="20">
                  <c:v>19550</c:v>
                </c:pt>
                <c:pt idx="21">
                  <c:v>13227</c:v>
                </c:pt>
                <c:pt idx="22">
                  <c:v>15526</c:v>
                </c:pt>
                <c:pt idx="23">
                  <c:v>15955</c:v>
                </c:pt>
                <c:pt idx="24">
                  <c:v>15690</c:v>
                </c:pt>
                <c:pt idx="25">
                  <c:v>16093</c:v>
                </c:pt>
                <c:pt idx="26">
                  <c:v>16788</c:v>
                </c:pt>
                <c:pt idx="27">
                  <c:v>16417</c:v>
                </c:pt>
                <c:pt idx="28">
                  <c:v>16887</c:v>
                </c:pt>
                <c:pt idx="29">
                  <c:v>19226</c:v>
                </c:pt>
                <c:pt idx="30">
                  <c:v>20171</c:v>
                </c:pt>
                <c:pt idx="31">
                  <c:v>16620</c:v>
                </c:pt>
                <c:pt idx="32">
                  <c:v>15325</c:v>
                </c:pt>
                <c:pt idx="33">
                  <c:v>19744</c:v>
                </c:pt>
                <c:pt idx="34">
                  <c:v>23685</c:v>
                </c:pt>
                <c:pt idx="35">
                  <c:v>26225</c:v>
                </c:pt>
              </c:numCache>
            </c:numRef>
          </c:val>
          <c:smooth val="0"/>
          <c:extLst>
            <c:ext xmlns:c16="http://schemas.microsoft.com/office/drawing/2014/chart" uri="{C3380CC4-5D6E-409C-BE32-E72D297353CC}">
              <c16:uniqueId val="{00000000-DE84-4C9E-8526-0870EE6DE5FE}"/>
            </c:ext>
          </c:extLst>
        </c:ser>
        <c:ser>
          <c:idx val="3"/>
          <c:order val="1"/>
          <c:tx>
            <c:strRef>
              <c:f>'Investment income'!$E$1</c:f>
              <c:strCache>
                <c:ptCount val="1"/>
                <c:pt idx="0">
                  <c:v>Exports of Dairy and Forest products</c:v>
                </c:pt>
              </c:strCache>
            </c:strRef>
          </c:tx>
          <c:spPr>
            <a:ln>
              <a:solidFill>
                <a:schemeClr val="tx1">
                  <a:lumMod val="50000"/>
                  <a:lumOff val="50000"/>
                </a:schemeClr>
              </a:solidFill>
              <a:prstDash val="sysDash"/>
            </a:ln>
          </c:spPr>
          <c:marker>
            <c:symbol val="none"/>
          </c:marker>
          <c:cat>
            <c:numRef>
              <c:f>'Investment income'!$A$2:$A$37</c:f>
              <c:numCache>
                <c:formatCode>yyyy</c:formatCode>
                <c:ptCount val="36"/>
                <c:pt idx="0">
                  <c:v>32509</c:v>
                </c:pt>
                <c:pt idx="1">
                  <c:v>32874</c:v>
                </c:pt>
                <c:pt idx="2">
                  <c:v>33239</c:v>
                </c:pt>
                <c:pt idx="3">
                  <c:v>33604</c:v>
                </c:pt>
                <c:pt idx="4">
                  <c:v>33970</c:v>
                </c:pt>
                <c:pt idx="5">
                  <c:v>34335</c:v>
                </c:pt>
                <c:pt idx="6">
                  <c:v>34700</c:v>
                </c:pt>
                <c:pt idx="7">
                  <c:v>35065</c:v>
                </c:pt>
                <c:pt idx="8">
                  <c:v>35431</c:v>
                </c:pt>
                <c:pt idx="9">
                  <c:v>35796</c:v>
                </c:pt>
                <c:pt idx="10">
                  <c:v>36161</c:v>
                </c:pt>
                <c:pt idx="11">
                  <c:v>36526</c:v>
                </c:pt>
                <c:pt idx="12">
                  <c:v>36892</c:v>
                </c:pt>
                <c:pt idx="13">
                  <c:v>37257</c:v>
                </c:pt>
                <c:pt idx="14">
                  <c:v>37622</c:v>
                </c:pt>
                <c:pt idx="15">
                  <c:v>37987</c:v>
                </c:pt>
                <c:pt idx="16">
                  <c:v>38353</c:v>
                </c:pt>
                <c:pt idx="17">
                  <c:v>38718</c:v>
                </c:pt>
                <c:pt idx="18">
                  <c:v>39083</c:v>
                </c:pt>
                <c:pt idx="19">
                  <c:v>39448</c:v>
                </c:pt>
                <c:pt idx="20">
                  <c:v>39814</c:v>
                </c:pt>
                <c:pt idx="21">
                  <c:v>40179</c:v>
                </c:pt>
                <c:pt idx="22">
                  <c:v>40544</c:v>
                </c:pt>
                <c:pt idx="23">
                  <c:v>40909</c:v>
                </c:pt>
                <c:pt idx="24">
                  <c:v>41275</c:v>
                </c:pt>
                <c:pt idx="25">
                  <c:v>41640</c:v>
                </c:pt>
                <c:pt idx="26">
                  <c:v>42005</c:v>
                </c:pt>
                <c:pt idx="27">
                  <c:v>42370</c:v>
                </c:pt>
                <c:pt idx="28">
                  <c:v>42736</c:v>
                </c:pt>
                <c:pt idx="29">
                  <c:v>43101</c:v>
                </c:pt>
                <c:pt idx="30">
                  <c:v>43466</c:v>
                </c:pt>
                <c:pt idx="31">
                  <c:v>43831</c:v>
                </c:pt>
                <c:pt idx="32">
                  <c:v>44197</c:v>
                </c:pt>
                <c:pt idx="33">
                  <c:v>44562</c:v>
                </c:pt>
                <c:pt idx="34">
                  <c:v>44927</c:v>
                </c:pt>
                <c:pt idx="35">
                  <c:v>45292</c:v>
                </c:pt>
              </c:numCache>
            </c:numRef>
          </c:cat>
          <c:val>
            <c:numRef>
              <c:f>'Investment income'!$E$2:$E$37</c:f>
              <c:numCache>
                <c:formatCode>#,##0</c:formatCode>
                <c:ptCount val="36"/>
                <c:pt idx="0">
                  <c:v>3074.982</c:v>
                </c:pt>
                <c:pt idx="1">
                  <c:v>3652.0259999999998</c:v>
                </c:pt>
                <c:pt idx="2">
                  <c:v>3980.8130000000001</c:v>
                </c:pt>
                <c:pt idx="3">
                  <c:v>4326.4930000000004</c:v>
                </c:pt>
                <c:pt idx="4">
                  <c:v>5266.8239999999996</c:v>
                </c:pt>
                <c:pt idx="5">
                  <c:v>5316.1940000000004</c:v>
                </c:pt>
                <c:pt idx="6">
                  <c:v>5335.3410000000003</c:v>
                </c:pt>
                <c:pt idx="7">
                  <c:v>5782.0870000000004</c:v>
                </c:pt>
                <c:pt idx="8">
                  <c:v>5927.2049999999999</c:v>
                </c:pt>
                <c:pt idx="9">
                  <c:v>6156.0469999999996</c:v>
                </c:pt>
                <c:pt idx="10">
                  <c:v>6444.4470000000001</c:v>
                </c:pt>
                <c:pt idx="11">
                  <c:v>8143.8370000000004</c:v>
                </c:pt>
                <c:pt idx="12">
                  <c:v>9881.14</c:v>
                </c:pt>
                <c:pt idx="13">
                  <c:v>8856.1229999999996</c:v>
                </c:pt>
                <c:pt idx="14">
                  <c:v>7798.3149999999996</c:v>
                </c:pt>
                <c:pt idx="15">
                  <c:v>8230.5079999999998</c:v>
                </c:pt>
                <c:pt idx="16">
                  <c:v>8221.5079999999998</c:v>
                </c:pt>
                <c:pt idx="17">
                  <c:v>9633.1740000000009</c:v>
                </c:pt>
                <c:pt idx="18">
                  <c:v>10902.671</c:v>
                </c:pt>
                <c:pt idx="19">
                  <c:v>12774.951999999999</c:v>
                </c:pt>
                <c:pt idx="20">
                  <c:v>11650.575000000001</c:v>
                </c:pt>
                <c:pt idx="21">
                  <c:v>14516.981</c:v>
                </c:pt>
                <c:pt idx="22">
                  <c:v>16372.462</c:v>
                </c:pt>
                <c:pt idx="23">
                  <c:v>15688.093999999999</c:v>
                </c:pt>
                <c:pt idx="24">
                  <c:v>18354.226999999999</c:v>
                </c:pt>
                <c:pt idx="25">
                  <c:v>19273.297999999999</c:v>
                </c:pt>
                <c:pt idx="26">
                  <c:v>16232.302</c:v>
                </c:pt>
                <c:pt idx="27">
                  <c:v>16473.12</c:v>
                </c:pt>
                <c:pt idx="28">
                  <c:v>19868.93</c:v>
                </c:pt>
                <c:pt idx="29">
                  <c:v>20860.039000000001</c:v>
                </c:pt>
                <c:pt idx="30">
                  <c:v>21989.851999999999</c:v>
                </c:pt>
                <c:pt idx="31">
                  <c:v>21147.376</c:v>
                </c:pt>
                <c:pt idx="32">
                  <c:v>23770.522000000001</c:v>
                </c:pt>
                <c:pt idx="33">
                  <c:v>27163.072</c:v>
                </c:pt>
                <c:pt idx="34">
                  <c:v>25107.746999999999</c:v>
                </c:pt>
              </c:numCache>
            </c:numRef>
          </c:val>
          <c:smooth val="0"/>
          <c:extLst>
            <c:ext xmlns:c16="http://schemas.microsoft.com/office/drawing/2014/chart" uri="{C3380CC4-5D6E-409C-BE32-E72D297353CC}">
              <c16:uniqueId val="{00000001-DE84-4C9E-8526-0870EE6DE5FE}"/>
            </c:ext>
          </c:extLst>
        </c:ser>
        <c:ser>
          <c:idx val="0"/>
          <c:order val="2"/>
          <c:tx>
            <c:strRef>
              <c:f>'Investment income'!$B$1</c:f>
              <c:strCache>
                <c:ptCount val="1"/>
                <c:pt idx="0">
                  <c:v>Profits of overseas owned companies</c:v>
                </c:pt>
              </c:strCache>
            </c:strRef>
          </c:tx>
          <c:spPr>
            <a:ln>
              <a:solidFill>
                <a:srgbClr val="C00000"/>
              </a:solidFill>
            </a:ln>
          </c:spPr>
          <c:marker>
            <c:symbol val="none"/>
          </c:marker>
          <c:cat>
            <c:numRef>
              <c:f>'Investment income'!$A$2:$A$37</c:f>
              <c:numCache>
                <c:formatCode>yyyy</c:formatCode>
                <c:ptCount val="36"/>
                <c:pt idx="0">
                  <c:v>32509</c:v>
                </c:pt>
                <c:pt idx="1">
                  <c:v>32874</c:v>
                </c:pt>
                <c:pt idx="2">
                  <c:v>33239</c:v>
                </c:pt>
                <c:pt idx="3">
                  <c:v>33604</c:v>
                </c:pt>
                <c:pt idx="4">
                  <c:v>33970</c:v>
                </c:pt>
                <c:pt idx="5">
                  <c:v>34335</c:v>
                </c:pt>
                <c:pt idx="6">
                  <c:v>34700</c:v>
                </c:pt>
                <c:pt idx="7">
                  <c:v>35065</c:v>
                </c:pt>
                <c:pt idx="8">
                  <c:v>35431</c:v>
                </c:pt>
                <c:pt idx="9">
                  <c:v>35796</c:v>
                </c:pt>
                <c:pt idx="10">
                  <c:v>36161</c:v>
                </c:pt>
                <c:pt idx="11">
                  <c:v>36526</c:v>
                </c:pt>
                <c:pt idx="12">
                  <c:v>36892</c:v>
                </c:pt>
                <c:pt idx="13">
                  <c:v>37257</c:v>
                </c:pt>
                <c:pt idx="14">
                  <c:v>37622</c:v>
                </c:pt>
                <c:pt idx="15">
                  <c:v>37987</c:v>
                </c:pt>
                <c:pt idx="16">
                  <c:v>38353</c:v>
                </c:pt>
                <c:pt idx="17">
                  <c:v>38718</c:v>
                </c:pt>
                <c:pt idx="18">
                  <c:v>39083</c:v>
                </c:pt>
                <c:pt idx="19">
                  <c:v>39448</c:v>
                </c:pt>
                <c:pt idx="20">
                  <c:v>39814</c:v>
                </c:pt>
                <c:pt idx="21">
                  <c:v>40179</c:v>
                </c:pt>
                <c:pt idx="22">
                  <c:v>40544</c:v>
                </c:pt>
                <c:pt idx="23">
                  <c:v>40909</c:v>
                </c:pt>
                <c:pt idx="24">
                  <c:v>41275</c:v>
                </c:pt>
                <c:pt idx="25">
                  <c:v>41640</c:v>
                </c:pt>
                <c:pt idx="26">
                  <c:v>42005</c:v>
                </c:pt>
                <c:pt idx="27">
                  <c:v>42370</c:v>
                </c:pt>
                <c:pt idx="28">
                  <c:v>42736</c:v>
                </c:pt>
                <c:pt idx="29">
                  <c:v>43101</c:v>
                </c:pt>
                <c:pt idx="30">
                  <c:v>43466</c:v>
                </c:pt>
                <c:pt idx="31">
                  <c:v>43831</c:v>
                </c:pt>
                <c:pt idx="32">
                  <c:v>44197</c:v>
                </c:pt>
                <c:pt idx="33">
                  <c:v>44562</c:v>
                </c:pt>
                <c:pt idx="34">
                  <c:v>44927</c:v>
                </c:pt>
                <c:pt idx="35">
                  <c:v>45292</c:v>
                </c:pt>
              </c:numCache>
            </c:numRef>
          </c:cat>
          <c:val>
            <c:numRef>
              <c:f>'Investment income'!$B$2:$B$37</c:f>
              <c:numCache>
                <c:formatCode>#,##0</c:formatCode>
                <c:ptCount val="36"/>
                <c:pt idx="0">
                  <c:v>516</c:v>
                </c:pt>
                <c:pt idx="1">
                  <c:v>608</c:v>
                </c:pt>
                <c:pt idx="2">
                  <c:v>180</c:v>
                </c:pt>
                <c:pt idx="3">
                  <c:v>1143</c:v>
                </c:pt>
                <c:pt idx="4">
                  <c:v>1063</c:v>
                </c:pt>
                <c:pt idx="5">
                  <c:v>3011</c:v>
                </c:pt>
                <c:pt idx="6">
                  <c:v>3540</c:v>
                </c:pt>
                <c:pt idx="7">
                  <c:v>4590</c:v>
                </c:pt>
                <c:pt idx="8">
                  <c:v>4759</c:v>
                </c:pt>
                <c:pt idx="9">
                  <c:v>4441</c:v>
                </c:pt>
                <c:pt idx="10">
                  <c:v>4138</c:v>
                </c:pt>
                <c:pt idx="11">
                  <c:v>5524</c:v>
                </c:pt>
                <c:pt idx="12">
                  <c:v>4125</c:v>
                </c:pt>
                <c:pt idx="13">
                  <c:v>4499</c:v>
                </c:pt>
                <c:pt idx="14">
                  <c:v>5295</c:v>
                </c:pt>
                <c:pt idx="15">
                  <c:v>5845</c:v>
                </c:pt>
                <c:pt idx="16">
                  <c:v>6906</c:v>
                </c:pt>
                <c:pt idx="17">
                  <c:v>7113</c:v>
                </c:pt>
                <c:pt idx="18">
                  <c:v>7468</c:v>
                </c:pt>
                <c:pt idx="19">
                  <c:v>8273</c:v>
                </c:pt>
                <c:pt idx="20">
                  <c:v>8010</c:v>
                </c:pt>
                <c:pt idx="21">
                  <c:v>5624</c:v>
                </c:pt>
                <c:pt idx="22">
                  <c:v>7233</c:v>
                </c:pt>
                <c:pt idx="23">
                  <c:v>7818</c:v>
                </c:pt>
                <c:pt idx="24">
                  <c:v>8146</c:v>
                </c:pt>
                <c:pt idx="25">
                  <c:v>8772</c:v>
                </c:pt>
                <c:pt idx="26">
                  <c:v>8965</c:v>
                </c:pt>
                <c:pt idx="27">
                  <c:v>8338</c:v>
                </c:pt>
                <c:pt idx="28">
                  <c:v>8918</c:v>
                </c:pt>
                <c:pt idx="29">
                  <c:v>10253</c:v>
                </c:pt>
                <c:pt idx="30">
                  <c:v>10422</c:v>
                </c:pt>
                <c:pt idx="31">
                  <c:v>8274</c:v>
                </c:pt>
                <c:pt idx="32">
                  <c:v>8750</c:v>
                </c:pt>
                <c:pt idx="33">
                  <c:v>12294</c:v>
                </c:pt>
                <c:pt idx="34">
                  <c:v>12247</c:v>
                </c:pt>
                <c:pt idx="35">
                  <c:v>11076</c:v>
                </c:pt>
              </c:numCache>
            </c:numRef>
          </c:val>
          <c:smooth val="0"/>
          <c:extLst>
            <c:ext xmlns:c16="http://schemas.microsoft.com/office/drawing/2014/chart" uri="{C3380CC4-5D6E-409C-BE32-E72D297353CC}">
              <c16:uniqueId val="{00000002-DE84-4C9E-8526-0870EE6DE5FE}"/>
            </c:ext>
          </c:extLst>
        </c:ser>
        <c:ser>
          <c:idx val="1"/>
          <c:order val="3"/>
          <c:tx>
            <c:strRef>
              <c:f>'Investment income'!$C$1</c:f>
              <c:strCache>
                <c:ptCount val="1"/>
                <c:pt idx="0">
                  <c:v>Exports of Milk Powder plus Seafood</c:v>
                </c:pt>
              </c:strCache>
            </c:strRef>
          </c:tx>
          <c:spPr>
            <a:ln>
              <a:solidFill>
                <a:schemeClr val="tx1">
                  <a:lumMod val="50000"/>
                  <a:lumOff val="50000"/>
                </a:schemeClr>
              </a:solidFill>
              <a:prstDash val="sysDot"/>
            </a:ln>
          </c:spPr>
          <c:marker>
            <c:symbol val="none"/>
          </c:marker>
          <c:cat>
            <c:numRef>
              <c:f>'Investment income'!$A$2:$A$37</c:f>
              <c:numCache>
                <c:formatCode>yyyy</c:formatCode>
                <c:ptCount val="36"/>
                <c:pt idx="0">
                  <c:v>32509</c:v>
                </c:pt>
                <c:pt idx="1">
                  <c:v>32874</c:v>
                </c:pt>
                <c:pt idx="2">
                  <c:v>33239</c:v>
                </c:pt>
                <c:pt idx="3">
                  <c:v>33604</c:v>
                </c:pt>
                <c:pt idx="4">
                  <c:v>33970</c:v>
                </c:pt>
                <c:pt idx="5">
                  <c:v>34335</c:v>
                </c:pt>
                <c:pt idx="6">
                  <c:v>34700</c:v>
                </c:pt>
                <c:pt idx="7">
                  <c:v>35065</c:v>
                </c:pt>
                <c:pt idx="8">
                  <c:v>35431</c:v>
                </c:pt>
                <c:pt idx="9">
                  <c:v>35796</c:v>
                </c:pt>
                <c:pt idx="10">
                  <c:v>36161</c:v>
                </c:pt>
                <c:pt idx="11">
                  <c:v>36526</c:v>
                </c:pt>
                <c:pt idx="12">
                  <c:v>36892</c:v>
                </c:pt>
                <c:pt idx="13">
                  <c:v>37257</c:v>
                </c:pt>
                <c:pt idx="14">
                  <c:v>37622</c:v>
                </c:pt>
                <c:pt idx="15">
                  <c:v>37987</c:v>
                </c:pt>
                <c:pt idx="16">
                  <c:v>38353</c:v>
                </c:pt>
                <c:pt idx="17">
                  <c:v>38718</c:v>
                </c:pt>
                <c:pt idx="18">
                  <c:v>39083</c:v>
                </c:pt>
                <c:pt idx="19">
                  <c:v>39448</c:v>
                </c:pt>
                <c:pt idx="20">
                  <c:v>39814</c:v>
                </c:pt>
                <c:pt idx="21">
                  <c:v>40179</c:v>
                </c:pt>
                <c:pt idx="22">
                  <c:v>40544</c:v>
                </c:pt>
                <c:pt idx="23">
                  <c:v>40909</c:v>
                </c:pt>
                <c:pt idx="24">
                  <c:v>41275</c:v>
                </c:pt>
                <c:pt idx="25">
                  <c:v>41640</c:v>
                </c:pt>
                <c:pt idx="26">
                  <c:v>42005</c:v>
                </c:pt>
                <c:pt idx="27">
                  <c:v>42370</c:v>
                </c:pt>
                <c:pt idx="28">
                  <c:v>42736</c:v>
                </c:pt>
                <c:pt idx="29">
                  <c:v>43101</c:v>
                </c:pt>
                <c:pt idx="30">
                  <c:v>43466</c:v>
                </c:pt>
                <c:pt idx="31">
                  <c:v>43831</c:v>
                </c:pt>
                <c:pt idx="32">
                  <c:v>44197</c:v>
                </c:pt>
                <c:pt idx="33">
                  <c:v>44562</c:v>
                </c:pt>
                <c:pt idx="34">
                  <c:v>44927</c:v>
                </c:pt>
                <c:pt idx="35">
                  <c:v>45292</c:v>
                </c:pt>
              </c:numCache>
            </c:numRef>
          </c:cat>
          <c:val>
            <c:numRef>
              <c:f>'Investment income'!$C$2:$C$37</c:f>
              <c:numCache>
                <c:formatCode>#,##0</c:formatCode>
                <c:ptCount val="36"/>
                <c:pt idx="0">
                  <c:v>1690.6949999999999</c:v>
                </c:pt>
                <c:pt idx="1">
                  <c:v>1788.3209999999999</c:v>
                </c:pt>
                <c:pt idx="2">
                  <c:v>2053.9380000000001</c:v>
                </c:pt>
                <c:pt idx="3">
                  <c:v>2389.895</c:v>
                </c:pt>
                <c:pt idx="4">
                  <c:v>2514.65</c:v>
                </c:pt>
                <c:pt idx="5">
                  <c:v>2440.6469999999999</c:v>
                </c:pt>
                <c:pt idx="6">
                  <c:v>2439.933</c:v>
                </c:pt>
                <c:pt idx="7">
                  <c:v>2715.34</c:v>
                </c:pt>
                <c:pt idx="8">
                  <c:v>2737.2649999999999</c:v>
                </c:pt>
                <c:pt idx="9">
                  <c:v>2912.76</c:v>
                </c:pt>
                <c:pt idx="10">
                  <c:v>2931.55</c:v>
                </c:pt>
                <c:pt idx="11">
                  <c:v>3593.3560000000002</c:v>
                </c:pt>
                <c:pt idx="12">
                  <c:v>5046.9870000000001</c:v>
                </c:pt>
                <c:pt idx="13">
                  <c:v>4190.0320000000002</c:v>
                </c:pt>
                <c:pt idx="14">
                  <c:v>3766.3560000000002</c:v>
                </c:pt>
                <c:pt idx="15">
                  <c:v>3822.7840000000001</c:v>
                </c:pt>
                <c:pt idx="16">
                  <c:v>3760.5349999999999</c:v>
                </c:pt>
                <c:pt idx="17">
                  <c:v>4493.6890000000003</c:v>
                </c:pt>
                <c:pt idx="18">
                  <c:v>5369.1239999999998</c:v>
                </c:pt>
                <c:pt idx="19">
                  <c:v>6267.0569999999998</c:v>
                </c:pt>
                <c:pt idx="20">
                  <c:v>5697.0439999999999</c:v>
                </c:pt>
                <c:pt idx="21">
                  <c:v>7225.9520000000002</c:v>
                </c:pt>
                <c:pt idx="22">
                  <c:v>8479.2880000000005</c:v>
                </c:pt>
                <c:pt idx="23">
                  <c:v>8390.2849999999999</c:v>
                </c:pt>
                <c:pt idx="24">
                  <c:v>10221.633</c:v>
                </c:pt>
                <c:pt idx="25">
                  <c:v>10754.713</c:v>
                </c:pt>
                <c:pt idx="26">
                  <c:v>7951.2889999999998</c:v>
                </c:pt>
                <c:pt idx="27">
                  <c:v>7540.1409999999996</c:v>
                </c:pt>
                <c:pt idx="28">
                  <c:v>8973.6170000000002</c:v>
                </c:pt>
                <c:pt idx="29">
                  <c:v>8907.4580000000005</c:v>
                </c:pt>
                <c:pt idx="30">
                  <c:v>10529.384</c:v>
                </c:pt>
                <c:pt idx="31">
                  <c:v>10699.171</c:v>
                </c:pt>
                <c:pt idx="32">
                  <c:v>11669.718000000001</c:v>
                </c:pt>
                <c:pt idx="33">
                  <c:v>12758.088</c:v>
                </c:pt>
                <c:pt idx="34">
                  <c:v>11645.620999999999</c:v>
                </c:pt>
              </c:numCache>
            </c:numRef>
          </c:val>
          <c:smooth val="0"/>
          <c:extLst>
            <c:ext xmlns:c16="http://schemas.microsoft.com/office/drawing/2014/chart" uri="{C3380CC4-5D6E-409C-BE32-E72D297353CC}">
              <c16:uniqueId val="{00000003-DE84-4C9E-8526-0870EE6DE5FE}"/>
            </c:ext>
          </c:extLst>
        </c:ser>
        <c:dLbls>
          <c:showLegendKey val="0"/>
          <c:showVal val="0"/>
          <c:showCatName val="0"/>
          <c:showSerName val="0"/>
          <c:showPercent val="0"/>
          <c:showBubbleSize val="0"/>
        </c:dLbls>
        <c:smooth val="0"/>
        <c:axId val="341839120"/>
        <c:axId val="341839512"/>
      </c:lineChart>
      <c:dateAx>
        <c:axId val="341839120"/>
        <c:scaling>
          <c:orientation val="minMax"/>
        </c:scaling>
        <c:delete val="0"/>
        <c:axPos val="b"/>
        <c:numFmt formatCode="yyyy" sourceLinked="1"/>
        <c:majorTickMark val="out"/>
        <c:minorTickMark val="none"/>
        <c:tickLblPos val="nextTo"/>
        <c:txPr>
          <a:bodyPr/>
          <a:lstStyle/>
          <a:p>
            <a:pPr>
              <a:defRPr sz="1200"/>
            </a:pPr>
            <a:endParaRPr lang="en-US"/>
          </a:p>
        </c:txPr>
        <c:crossAx val="341839512"/>
        <c:crosses val="autoZero"/>
        <c:auto val="1"/>
        <c:lblOffset val="100"/>
        <c:baseTimeUnit val="years"/>
      </c:dateAx>
      <c:valAx>
        <c:axId val="341839512"/>
        <c:scaling>
          <c:orientation val="minMax"/>
          <c:min val="0"/>
        </c:scaling>
        <c:delete val="0"/>
        <c:axPos val="l"/>
        <c:majorGridlines/>
        <c:title>
          <c:tx>
            <c:rich>
              <a:bodyPr rot="0" vert="horz"/>
              <a:lstStyle/>
              <a:p>
                <a:pPr>
                  <a:defRPr sz="1200"/>
                </a:pPr>
                <a:r>
                  <a:rPr lang="en-US" sz="1200"/>
                  <a:t>$ million</a:t>
                </a:r>
              </a:p>
            </c:rich>
          </c:tx>
          <c:layout>
            <c:manualLayout>
              <c:xMode val="edge"/>
              <c:yMode val="edge"/>
              <c:x val="4.4680928805013065E-2"/>
              <c:y val="4.4211027675594601E-2"/>
            </c:manualLayout>
          </c:layout>
          <c:overlay val="0"/>
        </c:title>
        <c:numFmt formatCode="#,##0" sourceLinked="1"/>
        <c:majorTickMark val="out"/>
        <c:minorTickMark val="none"/>
        <c:tickLblPos val="nextTo"/>
        <c:txPr>
          <a:bodyPr/>
          <a:lstStyle/>
          <a:p>
            <a:pPr>
              <a:defRPr sz="1200"/>
            </a:pPr>
            <a:endParaRPr lang="en-US"/>
          </a:p>
        </c:txPr>
        <c:crossAx val="341839120"/>
        <c:crosses val="autoZero"/>
        <c:crossBetween val="between"/>
        <c:majorUnit val="2500"/>
      </c:valAx>
    </c:plotArea>
    <c:legend>
      <c:legendPos val="r"/>
      <c:layout>
        <c:manualLayout>
          <c:xMode val="edge"/>
          <c:yMode val="edge"/>
          <c:x val="0.10935365473681986"/>
          <c:y val="0.157784976245058"/>
          <c:w val="0.40483826845587967"/>
          <c:h val="0.23991760523605435"/>
        </c:manualLayout>
      </c:layout>
      <c:overlay val="0"/>
      <c:spPr>
        <a:solidFill>
          <a:schemeClr val="bg1"/>
        </a:solidFill>
        <a:ln>
          <a:solidFill>
            <a:schemeClr val="tx1">
              <a:lumMod val="50000"/>
              <a:lumOff val="50000"/>
            </a:schemeClr>
          </a:solidFill>
        </a:ln>
      </c:spPr>
      <c:txPr>
        <a:bodyPr/>
        <a:lstStyle/>
        <a:p>
          <a:pPr>
            <a:defRPr sz="1200"/>
          </a:pPr>
          <a:endParaRPr lang="en-US"/>
        </a:p>
      </c:txPr>
    </c:legend>
    <c:plotVisOnly val="1"/>
    <c:dispBlanksAs val="gap"/>
    <c:showDLblsOverMax val="0"/>
  </c:chart>
  <c:txPr>
    <a:bodyPr/>
    <a:lstStyle/>
    <a:p>
      <a:pPr>
        <a:defRPr>
          <a:solidFill>
            <a:srgbClr val="0070C0"/>
          </a:solidFill>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a:t>Investment income and the current account deficit</a:t>
            </a:r>
          </a:p>
        </c:rich>
      </c:tx>
      <c:overlay val="0"/>
    </c:title>
    <c:autoTitleDeleted val="0"/>
    <c:plotArea>
      <c:layout>
        <c:manualLayout>
          <c:layoutTarget val="inner"/>
          <c:xMode val="edge"/>
          <c:yMode val="edge"/>
          <c:x val="0.129669072615923"/>
          <c:y val="0.12858706285655017"/>
          <c:w val="0.80707152230971113"/>
          <c:h val="0.78464101814634779"/>
        </c:manualLayout>
      </c:layout>
      <c:areaChart>
        <c:grouping val="standard"/>
        <c:varyColors val="0"/>
        <c:ser>
          <c:idx val="2"/>
          <c:order val="1"/>
          <c:tx>
            <c:strRef>
              <c:f>'Investment income'!$H$1</c:f>
              <c:strCache>
                <c:ptCount val="1"/>
                <c:pt idx="0">
                  <c:v>Banking income contribution to current account deficit</c:v>
                </c:pt>
              </c:strCache>
            </c:strRef>
          </c:tx>
          <c:spPr>
            <a:solidFill>
              <a:schemeClr val="accent6">
                <a:lumMod val="75000"/>
              </a:schemeClr>
            </a:solidFill>
          </c:spPr>
          <c:cat>
            <c:numRef>
              <c:f>'Investment income'!$A$2:$A$37</c:f>
              <c:numCache>
                <c:formatCode>yyyy</c:formatCode>
                <c:ptCount val="36"/>
                <c:pt idx="0">
                  <c:v>32509</c:v>
                </c:pt>
                <c:pt idx="1">
                  <c:v>32874</c:v>
                </c:pt>
                <c:pt idx="2">
                  <c:v>33239</c:v>
                </c:pt>
                <c:pt idx="3">
                  <c:v>33604</c:v>
                </c:pt>
                <c:pt idx="4">
                  <c:v>33970</c:v>
                </c:pt>
                <c:pt idx="5">
                  <c:v>34335</c:v>
                </c:pt>
                <c:pt idx="6">
                  <c:v>34700</c:v>
                </c:pt>
                <c:pt idx="7">
                  <c:v>35065</c:v>
                </c:pt>
                <c:pt idx="8">
                  <c:v>35431</c:v>
                </c:pt>
                <c:pt idx="9">
                  <c:v>35796</c:v>
                </c:pt>
                <c:pt idx="10">
                  <c:v>36161</c:v>
                </c:pt>
                <c:pt idx="11">
                  <c:v>36526</c:v>
                </c:pt>
                <c:pt idx="12">
                  <c:v>36892</c:v>
                </c:pt>
                <c:pt idx="13">
                  <c:v>37257</c:v>
                </c:pt>
                <c:pt idx="14">
                  <c:v>37622</c:v>
                </c:pt>
                <c:pt idx="15">
                  <c:v>37987</c:v>
                </c:pt>
                <c:pt idx="16">
                  <c:v>38353</c:v>
                </c:pt>
                <c:pt idx="17">
                  <c:v>38718</c:v>
                </c:pt>
                <c:pt idx="18">
                  <c:v>39083</c:v>
                </c:pt>
                <c:pt idx="19">
                  <c:v>39448</c:v>
                </c:pt>
                <c:pt idx="20">
                  <c:v>39814</c:v>
                </c:pt>
                <c:pt idx="21">
                  <c:v>40179</c:v>
                </c:pt>
                <c:pt idx="22">
                  <c:v>40544</c:v>
                </c:pt>
                <c:pt idx="23">
                  <c:v>40909</c:v>
                </c:pt>
                <c:pt idx="24">
                  <c:v>41275</c:v>
                </c:pt>
                <c:pt idx="25">
                  <c:v>41640</c:v>
                </c:pt>
                <c:pt idx="26">
                  <c:v>42005</c:v>
                </c:pt>
                <c:pt idx="27">
                  <c:v>42370</c:v>
                </c:pt>
                <c:pt idx="28">
                  <c:v>42736</c:v>
                </c:pt>
                <c:pt idx="29">
                  <c:v>43101</c:v>
                </c:pt>
                <c:pt idx="30">
                  <c:v>43466</c:v>
                </c:pt>
                <c:pt idx="31">
                  <c:v>43831</c:v>
                </c:pt>
                <c:pt idx="32">
                  <c:v>44197</c:v>
                </c:pt>
                <c:pt idx="33">
                  <c:v>44562</c:v>
                </c:pt>
                <c:pt idx="34">
                  <c:v>44927</c:v>
                </c:pt>
                <c:pt idx="35">
                  <c:v>45292</c:v>
                </c:pt>
              </c:numCache>
            </c:numRef>
          </c:cat>
          <c:val>
            <c:numRef>
              <c:f>'Investment income'!$H$2:$H$37</c:f>
              <c:numCache>
                <c:formatCode>General</c:formatCode>
                <c:ptCount val="36"/>
                <c:pt idx="12" formatCode="#,##0">
                  <c:v>-3737</c:v>
                </c:pt>
                <c:pt idx="13" formatCode="#,##0">
                  <c:v>-3513</c:v>
                </c:pt>
                <c:pt idx="14" formatCode="#,##0">
                  <c:v>-3676</c:v>
                </c:pt>
                <c:pt idx="15" formatCode="#,##0">
                  <c:v>-3605</c:v>
                </c:pt>
                <c:pt idx="16" formatCode="#,##0">
                  <c:v>-4331</c:v>
                </c:pt>
                <c:pt idx="17" formatCode="#,##0">
                  <c:v>-5523</c:v>
                </c:pt>
                <c:pt idx="18" formatCode="#,##0">
                  <c:v>-7742</c:v>
                </c:pt>
                <c:pt idx="19" formatCode="#,##0">
                  <c:v>-8727</c:v>
                </c:pt>
                <c:pt idx="20" formatCode="#,##0">
                  <c:v>-8132</c:v>
                </c:pt>
                <c:pt idx="21" formatCode="#,##0">
                  <c:v>-3671</c:v>
                </c:pt>
                <c:pt idx="22" formatCode="#,##0">
                  <c:v>-6139</c:v>
                </c:pt>
                <c:pt idx="23" formatCode="#,##0">
                  <c:v>-6975</c:v>
                </c:pt>
                <c:pt idx="24" formatCode="#,##0">
                  <c:v>-6493</c:v>
                </c:pt>
                <c:pt idx="25" formatCode="#,##0">
                  <c:v>-6325</c:v>
                </c:pt>
                <c:pt idx="26" formatCode="#,##0">
                  <c:v>-6493</c:v>
                </c:pt>
                <c:pt idx="27" formatCode="#,##0">
                  <c:v>-6356</c:v>
                </c:pt>
                <c:pt idx="28" formatCode="#,##0">
                  <c:v>-6335</c:v>
                </c:pt>
                <c:pt idx="29" formatCode="#,##0">
                  <c:v>-7089</c:v>
                </c:pt>
                <c:pt idx="30" formatCode="#,##0">
                  <c:v>-7428</c:v>
                </c:pt>
                <c:pt idx="31" formatCode="#,##0">
                  <c:v>-6559</c:v>
                </c:pt>
                <c:pt idx="32" formatCode="#,##0">
                  <c:v>-6271</c:v>
                </c:pt>
                <c:pt idx="33" formatCode="#,##0">
                  <c:v>-6801</c:v>
                </c:pt>
                <c:pt idx="34" formatCode="#,##0">
                  <c:v>-9367</c:v>
                </c:pt>
                <c:pt idx="35" formatCode="#,##0">
                  <c:v>-10175</c:v>
                </c:pt>
              </c:numCache>
            </c:numRef>
          </c:val>
          <c:extLst>
            <c:ext xmlns:c16="http://schemas.microsoft.com/office/drawing/2014/chart" uri="{C3380CC4-5D6E-409C-BE32-E72D297353CC}">
              <c16:uniqueId val="{00000000-042C-473A-8F19-51A38975886F}"/>
            </c:ext>
          </c:extLst>
        </c:ser>
        <c:ser>
          <c:idx val="0"/>
          <c:order val="2"/>
          <c:tx>
            <c:strRef>
              <c:f>'Investment income'!$F$1</c:f>
              <c:strCache>
                <c:ptCount val="1"/>
                <c:pt idx="0">
                  <c:v>Deficit on Investment Income</c:v>
                </c:pt>
              </c:strCache>
            </c:strRef>
          </c:tx>
          <c:spPr>
            <a:solidFill>
              <a:schemeClr val="accent6">
                <a:lumMod val="60000"/>
                <a:lumOff val="40000"/>
                <a:alpha val="70000"/>
              </a:schemeClr>
            </a:solidFill>
          </c:spPr>
          <c:cat>
            <c:numRef>
              <c:f>'Investment income'!$A$2:$A$37</c:f>
              <c:numCache>
                <c:formatCode>yyyy</c:formatCode>
                <c:ptCount val="36"/>
                <c:pt idx="0">
                  <c:v>32509</c:v>
                </c:pt>
                <c:pt idx="1">
                  <c:v>32874</c:v>
                </c:pt>
                <c:pt idx="2">
                  <c:v>33239</c:v>
                </c:pt>
                <c:pt idx="3">
                  <c:v>33604</c:v>
                </c:pt>
                <c:pt idx="4">
                  <c:v>33970</c:v>
                </c:pt>
                <c:pt idx="5">
                  <c:v>34335</c:v>
                </c:pt>
                <c:pt idx="6">
                  <c:v>34700</c:v>
                </c:pt>
                <c:pt idx="7">
                  <c:v>35065</c:v>
                </c:pt>
                <c:pt idx="8">
                  <c:v>35431</c:v>
                </c:pt>
                <c:pt idx="9">
                  <c:v>35796</c:v>
                </c:pt>
                <c:pt idx="10">
                  <c:v>36161</c:v>
                </c:pt>
                <c:pt idx="11">
                  <c:v>36526</c:v>
                </c:pt>
                <c:pt idx="12">
                  <c:v>36892</c:v>
                </c:pt>
                <c:pt idx="13">
                  <c:v>37257</c:v>
                </c:pt>
                <c:pt idx="14">
                  <c:v>37622</c:v>
                </c:pt>
                <c:pt idx="15">
                  <c:v>37987</c:v>
                </c:pt>
                <c:pt idx="16">
                  <c:v>38353</c:v>
                </c:pt>
                <c:pt idx="17">
                  <c:v>38718</c:v>
                </c:pt>
                <c:pt idx="18">
                  <c:v>39083</c:v>
                </c:pt>
                <c:pt idx="19">
                  <c:v>39448</c:v>
                </c:pt>
                <c:pt idx="20">
                  <c:v>39814</c:v>
                </c:pt>
                <c:pt idx="21">
                  <c:v>40179</c:v>
                </c:pt>
                <c:pt idx="22">
                  <c:v>40544</c:v>
                </c:pt>
                <c:pt idx="23">
                  <c:v>40909</c:v>
                </c:pt>
                <c:pt idx="24">
                  <c:v>41275</c:v>
                </c:pt>
                <c:pt idx="25">
                  <c:v>41640</c:v>
                </c:pt>
                <c:pt idx="26">
                  <c:v>42005</c:v>
                </c:pt>
                <c:pt idx="27">
                  <c:v>42370</c:v>
                </c:pt>
                <c:pt idx="28">
                  <c:v>42736</c:v>
                </c:pt>
                <c:pt idx="29">
                  <c:v>43101</c:v>
                </c:pt>
                <c:pt idx="30">
                  <c:v>43466</c:v>
                </c:pt>
                <c:pt idx="31">
                  <c:v>43831</c:v>
                </c:pt>
                <c:pt idx="32">
                  <c:v>44197</c:v>
                </c:pt>
                <c:pt idx="33">
                  <c:v>44562</c:v>
                </c:pt>
                <c:pt idx="34">
                  <c:v>44927</c:v>
                </c:pt>
                <c:pt idx="35">
                  <c:v>45292</c:v>
                </c:pt>
              </c:numCache>
            </c:numRef>
          </c:cat>
          <c:val>
            <c:numRef>
              <c:f>'Investment income'!$F$2:$F$37</c:f>
              <c:numCache>
                <c:formatCode>#,##0</c:formatCode>
                <c:ptCount val="36"/>
                <c:pt idx="0">
                  <c:v>-3148</c:v>
                </c:pt>
                <c:pt idx="1">
                  <c:v>-3345</c:v>
                </c:pt>
                <c:pt idx="2">
                  <c:v>-3174</c:v>
                </c:pt>
                <c:pt idx="3">
                  <c:v>-5111</c:v>
                </c:pt>
                <c:pt idx="4">
                  <c:v>-5068</c:v>
                </c:pt>
                <c:pt idx="5">
                  <c:v>-6091</c:v>
                </c:pt>
                <c:pt idx="6">
                  <c:v>-6146</c:v>
                </c:pt>
                <c:pt idx="7">
                  <c:v>-6047</c:v>
                </c:pt>
                <c:pt idx="8">
                  <c:v>-7529</c:v>
                </c:pt>
                <c:pt idx="9">
                  <c:v>-6282</c:v>
                </c:pt>
                <c:pt idx="10">
                  <c:v>-4892</c:v>
                </c:pt>
                <c:pt idx="11">
                  <c:v>-6673</c:v>
                </c:pt>
                <c:pt idx="12">
                  <c:v>-6722</c:v>
                </c:pt>
                <c:pt idx="13">
                  <c:v>-6428</c:v>
                </c:pt>
                <c:pt idx="14">
                  <c:v>-6735</c:v>
                </c:pt>
                <c:pt idx="15">
                  <c:v>-6790</c:v>
                </c:pt>
                <c:pt idx="16">
                  <c:v>-8627</c:v>
                </c:pt>
                <c:pt idx="17">
                  <c:v>-10451</c:v>
                </c:pt>
                <c:pt idx="18">
                  <c:v>-11468</c:v>
                </c:pt>
                <c:pt idx="19">
                  <c:v>-13208</c:v>
                </c:pt>
                <c:pt idx="20">
                  <c:v>-13596</c:v>
                </c:pt>
                <c:pt idx="21">
                  <c:v>-7852</c:v>
                </c:pt>
                <c:pt idx="22">
                  <c:v>-9975</c:v>
                </c:pt>
                <c:pt idx="23">
                  <c:v>-9516</c:v>
                </c:pt>
                <c:pt idx="24">
                  <c:v>-8882</c:v>
                </c:pt>
                <c:pt idx="25">
                  <c:v>-8996</c:v>
                </c:pt>
                <c:pt idx="26">
                  <c:v>-9579</c:v>
                </c:pt>
                <c:pt idx="27">
                  <c:v>-8308</c:v>
                </c:pt>
                <c:pt idx="28">
                  <c:v>-8613</c:v>
                </c:pt>
                <c:pt idx="29">
                  <c:v>-10779</c:v>
                </c:pt>
                <c:pt idx="30">
                  <c:v>-10899</c:v>
                </c:pt>
                <c:pt idx="31">
                  <c:v>-7838</c:v>
                </c:pt>
                <c:pt idx="32">
                  <c:v>-6076</c:v>
                </c:pt>
                <c:pt idx="33">
                  <c:v>-9300</c:v>
                </c:pt>
                <c:pt idx="34">
                  <c:v>-12359</c:v>
                </c:pt>
                <c:pt idx="35">
                  <c:v>-13698</c:v>
                </c:pt>
              </c:numCache>
            </c:numRef>
          </c:val>
          <c:extLst>
            <c:ext xmlns:c16="http://schemas.microsoft.com/office/drawing/2014/chart" uri="{C3380CC4-5D6E-409C-BE32-E72D297353CC}">
              <c16:uniqueId val="{00000001-042C-473A-8F19-51A38975886F}"/>
            </c:ext>
          </c:extLst>
        </c:ser>
        <c:dLbls>
          <c:showLegendKey val="0"/>
          <c:showVal val="0"/>
          <c:showCatName val="0"/>
          <c:showSerName val="0"/>
          <c:showPercent val="0"/>
          <c:showBubbleSize val="0"/>
        </c:dLbls>
        <c:axId val="341841472"/>
        <c:axId val="341840688"/>
      </c:areaChart>
      <c:lineChart>
        <c:grouping val="standard"/>
        <c:varyColors val="0"/>
        <c:ser>
          <c:idx val="1"/>
          <c:order val="0"/>
          <c:tx>
            <c:strRef>
              <c:f>'Investment income'!$G$1</c:f>
              <c:strCache>
                <c:ptCount val="1"/>
                <c:pt idx="0">
                  <c:v>Current Account Deficit</c:v>
                </c:pt>
              </c:strCache>
            </c:strRef>
          </c:tx>
          <c:marker>
            <c:symbol val="none"/>
          </c:marker>
          <c:cat>
            <c:numRef>
              <c:f>'Investment income'!$A$2:$A$37</c:f>
              <c:numCache>
                <c:formatCode>yyyy</c:formatCode>
                <c:ptCount val="36"/>
                <c:pt idx="0">
                  <c:v>32509</c:v>
                </c:pt>
                <c:pt idx="1">
                  <c:v>32874</c:v>
                </c:pt>
                <c:pt idx="2">
                  <c:v>33239</c:v>
                </c:pt>
                <c:pt idx="3">
                  <c:v>33604</c:v>
                </c:pt>
                <c:pt idx="4">
                  <c:v>33970</c:v>
                </c:pt>
                <c:pt idx="5">
                  <c:v>34335</c:v>
                </c:pt>
                <c:pt idx="6">
                  <c:v>34700</c:v>
                </c:pt>
                <c:pt idx="7">
                  <c:v>35065</c:v>
                </c:pt>
                <c:pt idx="8">
                  <c:v>35431</c:v>
                </c:pt>
                <c:pt idx="9">
                  <c:v>35796</c:v>
                </c:pt>
                <c:pt idx="10">
                  <c:v>36161</c:v>
                </c:pt>
                <c:pt idx="11">
                  <c:v>36526</c:v>
                </c:pt>
                <c:pt idx="12">
                  <c:v>36892</c:v>
                </c:pt>
                <c:pt idx="13">
                  <c:v>37257</c:v>
                </c:pt>
                <c:pt idx="14">
                  <c:v>37622</c:v>
                </c:pt>
                <c:pt idx="15">
                  <c:v>37987</c:v>
                </c:pt>
                <c:pt idx="16">
                  <c:v>38353</c:v>
                </c:pt>
                <c:pt idx="17">
                  <c:v>38718</c:v>
                </c:pt>
                <c:pt idx="18">
                  <c:v>39083</c:v>
                </c:pt>
                <c:pt idx="19">
                  <c:v>39448</c:v>
                </c:pt>
                <c:pt idx="20">
                  <c:v>39814</c:v>
                </c:pt>
                <c:pt idx="21">
                  <c:v>40179</c:v>
                </c:pt>
                <c:pt idx="22">
                  <c:v>40544</c:v>
                </c:pt>
                <c:pt idx="23">
                  <c:v>40909</c:v>
                </c:pt>
                <c:pt idx="24">
                  <c:v>41275</c:v>
                </c:pt>
                <c:pt idx="25">
                  <c:v>41640</c:v>
                </c:pt>
                <c:pt idx="26">
                  <c:v>42005</c:v>
                </c:pt>
                <c:pt idx="27">
                  <c:v>42370</c:v>
                </c:pt>
                <c:pt idx="28">
                  <c:v>42736</c:v>
                </c:pt>
                <c:pt idx="29">
                  <c:v>43101</c:v>
                </c:pt>
                <c:pt idx="30">
                  <c:v>43466</c:v>
                </c:pt>
                <c:pt idx="31">
                  <c:v>43831</c:v>
                </c:pt>
                <c:pt idx="32">
                  <c:v>44197</c:v>
                </c:pt>
                <c:pt idx="33">
                  <c:v>44562</c:v>
                </c:pt>
                <c:pt idx="34">
                  <c:v>44927</c:v>
                </c:pt>
                <c:pt idx="35">
                  <c:v>45292</c:v>
                </c:pt>
              </c:numCache>
            </c:numRef>
          </c:cat>
          <c:val>
            <c:numRef>
              <c:f>'Investment income'!$G$2:$G$37</c:f>
              <c:numCache>
                <c:formatCode>#,##0</c:formatCode>
                <c:ptCount val="36"/>
                <c:pt idx="0">
                  <c:v>-58</c:v>
                </c:pt>
                <c:pt idx="1">
                  <c:v>-2479</c:v>
                </c:pt>
                <c:pt idx="2">
                  <c:v>-2259</c:v>
                </c:pt>
                <c:pt idx="3">
                  <c:v>-2089</c:v>
                </c:pt>
                <c:pt idx="4">
                  <c:v>-2419</c:v>
                </c:pt>
                <c:pt idx="5">
                  <c:v>-2633</c:v>
                </c:pt>
                <c:pt idx="6">
                  <c:v>-3355</c:v>
                </c:pt>
                <c:pt idx="7">
                  <c:v>-4011</c:v>
                </c:pt>
                <c:pt idx="8">
                  <c:v>-5081</c:v>
                </c:pt>
                <c:pt idx="9">
                  <c:v>-4270</c:v>
                </c:pt>
                <c:pt idx="10">
                  <c:v>-3166</c:v>
                </c:pt>
                <c:pt idx="11">
                  <c:v>-5782</c:v>
                </c:pt>
                <c:pt idx="12">
                  <c:v>-2765</c:v>
                </c:pt>
                <c:pt idx="13">
                  <c:v>-1618</c:v>
                </c:pt>
                <c:pt idx="14">
                  <c:v>-2578</c:v>
                </c:pt>
                <c:pt idx="15">
                  <c:v>-4057</c:v>
                </c:pt>
                <c:pt idx="16">
                  <c:v>-7943</c:v>
                </c:pt>
                <c:pt idx="17">
                  <c:v>-12738</c:v>
                </c:pt>
                <c:pt idx="18">
                  <c:v>-11616</c:v>
                </c:pt>
                <c:pt idx="19">
                  <c:v>-12398</c:v>
                </c:pt>
                <c:pt idx="20">
                  <c:v>-13459</c:v>
                </c:pt>
                <c:pt idx="21">
                  <c:v>-2832</c:v>
                </c:pt>
                <c:pt idx="22">
                  <c:v>-5615</c:v>
                </c:pt>
                <c:pt idx="23">
                  <c:v>-6699</c:v>
                </c:pt>
                <c:pt idx="24">
                  <c:v>-7948</c:v>
                </c:pt>
                <c:pt idx="25">
                  <c:v>-5864</c:v>
                </c:pt>
                <c:pt idx="26">
                  <c:v>-8144</c:v>
                </c:pt>
                <c:pt idx="27">
                  <c:v>-6209</c:v>
                </c:pt>
                <c:pt idx="28">
                  <c:v>-6857</c:v>
                </c:pt>
                <c:pt idx="29">
                  <c:v>-8910</c:v>
                </c:pt>
                <c:pt idx="30">
                  <c:v>-11931</c:v>
                </c:pt>
                <c:pt idx="31">
                  <c:v>-7770</c:v>
                </c:pt>
                <c:pt idx="32">
                  <c:v>-8906</c:v>
                </c:pt>
                <c:pt idx="33">
                  <c:v>-24464</c:v>
                </c:pt>
                <c:pt idx="34">
                  <c:v>-33797</c:v>
                </c:pt>
                <c:pt idx="35">
                  <c:v>-27619</c:v>
                </c:pt>
              </c:numCache>
            </c:numRef>
          </c:val>
          <c:smooth val="0"/>
          <c:extLst>
            <c:ext xmlns:c16="http://schemas.microsoft.com/office/drawing/2014/chart" uri="{C3380CC4-5D6E-409C-BE32-E72D297353CC}">
              <c16:uniqueId val="{00000002-042C-473A-8F19-51A38975886F}"/>
            </c:ext>
          </c:extLst>
        </c:ser>
        <c:dLbls>
          <c:showLegendKey val="0"/>
          <c:showVal val="0"/>
          <c:showCatName val="0"/>
          <c:showSerName val="0"/>
          <c:showPercent val="0"/>
          <c:showBubbleSize val="0"/>
        </c:dLbls>
        <c:marker val="1"/>
        <c:smooth val="0"/>
        <c:axId val="341841472"/>
        <c:axId val="341840688"/>
      </c:lineChart>
      <c:dateAx>
        <c:axId val="341841472"/>
        <c:scaling>
          <c:orientation val="minMax"/>
        </c:scaling>
        <c:delete val="0"/>
        <c:axPos val="b"/>
        <c:numFmt formatCode="yyyy" sourceLinked="1"/>
        <c:majorTickMark val="out"/>
        <c:minorTickMark val="none"/>
        <c:tickLblPos val="nextTo"/>
        <c:txPr>
          <a:bodyPr rot="-5400000" vert="horz"/>
          <a:lstStyle/>
          <a:p>
            <a:pPr>
              <a:defRPr sz="1200"/>
            </a:pPr>
            <a:endParaRPr lang="en-US"/>
          </a:p>
        </c:txPr>
        <c:crossAx val="341840688"/>
        <c:crosses val="autoZero"/>
        <c:auto val="1"/>
        <c:lblOffset val="100"/>
        <c:baseTimeUnit val="years"/>
        <c:majorUnit val="3"/>
      </c:dateAx>
      <c:valAx>
        <c:axId val="341840688"/>
        <c:scaling>
          <c:orientation val="minMax"/>
        </c:scaling>
        <c:delete val="0"/>
        <c:axPos val="l"/>
        <c:majorGridlines/>
        <c:title>
          <c:tx>
            <c:rich>
              <a:bodyPr rot="0" vert="horz"/>
              <a:lstStyle/>
              <a:p>
                <a:pPr>
                  <a:defRPr/>
                </a:pPr>
                <a:r>
                  <a:rPr lang="en-US"/>
                  <a:t>$ million</a:t>
                </a:r>
              </a:p>
            </c:rich>
          </c:tx>
          <c:layout>
            <c:manualLayout>
              <c:xMode val="edge"/>
              <c:yMode val="edge"/>
              <c:x val="4.3064769299996301E-2"/>
              <c:y val="3.479984687258357E-2"/>
            </c:manualLayout>
          </c:layout>
          <c:overlay val="0"/>
        </c:title>
        <c:numFmt formatCode="&quot;$&quot;#,##0_);[Red]\(&quot;$&quot;#,##0\)" sourceLinked="0"/>
        <c:majorTickMark val="out"/>
        <c:minorTickMark val="none"/>
        <c:tickLblPos val="nextTo"/>
        <c:crossAx val="341841472"/>
        <c:crosses val="autoZero"/>
        <c:crossBetween val="between"/>
      </c:valAx>
    </c:plotArea>
    <c:legend>
      <c:legendPos val="r"/>
      <c:layout>
        <c:manualLayout>
          <c:xMode val="edge"/>
          <c:yMode val="edge"/>
          <c:x val="0.1343270406399176"/>
          <c:y val="0.68594311422003795"/>
          <c:w val="0.42674093212391601"/>
          <c:h val="0.314056957038644"/>
        </c:manualLayout>
      </c:layout>
      <c:overlay val="0"/>
      <c:spPr>
        <a:solidFill>
          <a:schemeClr val="bg1"/>
        </a:solidFill>
        <a:ln>
          <a:solidFill>
            <a:schemeClr val="tx1">
              <a:lumMod val="50000"/>
              <a:lumOff val="50000"/>
            </a:schemeClr>
          </a:solidFill>
        </a:ln>
      </c:spPr>
      <c:txPr>
        <a:bodyPr/>
        <a:lstStyle/>
        <a:p>
          <a:pPr>
            <a:defRPr sz="1200"/>
          </a:pPr>
          <a:endParaRPr lang="en-US"/>
        </a:p>
      </c:txPr>
    </c:legend>
    <c:plotVisOnly val="1"/>
    <c:dispBlanksAs val="gap"/>
    <c:showDLblsOverMax val="0"/>
  </c:chart>
  <c:txPr>
    <a:bodyPr/>
    <a:lstStyle/>
    <a:p>
      <a:pPr>
        <a:defRPr sz="1200">
          <a:solidFill>
            <a:srgbClr val="0070C0"/>
          </a:solidFill>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Employment by overseas companies in New Zealand</a:t>
            </a:r>
          </a:p>
        </c:rich>
      </c:tx>
      <c:layout>
        <c:manualLayout>
          <c:xMode val="edge"/>
          <c:yMode val="edge"/>
          <c:x val="0.1758267804526559"/>
          <c:y val="3.1199814217317472E-2"/>
        </c:manualLayout>
      </c:layout>
      <c:overlay val="0"/>
    </c:title>
    <c:autoTitleDeleted val="0"/>
    <c:plotArea>
      <c:layout>
        <c:manualLayout>
          <c:layoutTarget val="inner"/>
          <c:xMode val="edge"/>
          <c:yMode val="edge"/>
          <c:x val="0.11270450720780904"/>
          <c:y val="0.15195335548293742"/>
          <c:w val="0.76028254465410183"/>
          <c:h val="0.7838010391171103"/>
        </c:manualLayout>
      </c:layout>
      <c:barChart>
        <c:barDir val="col"/>
        <c:grouping val="clustered"/>
        <c:varyColors val="0"/>
        <c:ser>
          <c:idx val="1"/>
          <c:order val="0"/>
          <c:tx>
            <c:strRef>
              <c:f>'Employees by overseas equity'!$E$36</c:f>
              <c:strCache>
                <c:ptCount val="1"/>
                <c:pt idx="0">
                  <c:v>Number of employees in overseas companies</c:v>
                </c:pt>
              </c:strCache>
            </c:strRef>
          </c:tx>
          <c:spPr>
            <a:solidFill>
              <a:schemeClr val="accent1"/>
            </a:solidFill>
          </c:spPr>
          <c:invertIfNegative val="0"/>
          <c:cat>
            <c:numRef>
              <c:f>'Employees by overseas equity'!$C$37:$C$61</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'Employees by overseas equity'!$E$37:$E$61</c:f>
              <c:numCache>
                <c:formatCode>_-* #,##0_-;\-* #,##0_-;_-* "-"??_-;_-@_-</c:formatCode>
                <c:ptCount val="25"/>
                <c:pt idx="0">
                  <c:v>329400</c:v>
                </c:pt>
                <c:pt idx="1">
                  <c:v>323700</c:v>
                </c:pt>
                <c:pt idx="2">
                  <c:v>321500</c:v>
                </c:pt>
                <c:pt idx="3">
                  <c:v>322400</c:v>
                </c:pt>
                <c:pt idx="4">
                  <c:v>316000</c:v>
                </c:pt>
                <c:pt idx="5">
                  <c:v>333900</c:v>
                </c:pt>
                <c:pt idx="6">
                  <c:v>341300</c:v>
                </c:pt>
                <c:pt idx="7">
                  <c:v>353000</c:v>
                </c:pt>
                <c:pt idx="8">
                  <c:v>345500</c:v>
                </c:pt>
                <c:pt idx="9">
                  <c:v>337900</c:v>
                </c:pt>
                <c:pt idx="10">
                  <c:v>321700</c:v>
                </c:pt>
                <c:pt idx="11">
                  <c:v>323500</c:v>
                </c:pt>
                <c:pt idx="12">
                  <c:v>331900</c:v>
                </c:pt>
                <c:pt idx="13">
                  <c:v>334400</c:v>
                </c:pt>
                <c:pt idx="14">
                  <c:v>355800</c:v>
                </c:pt>
                <c:pt idx="15">
                  <c:v>365700</c:v>
                </c:pt>
                <c:pt idx="16">
                  <c:v>378600</c:v>
                </c:pt>
                <c:pt idx="17">
                  <c:v>398400</c:v>
                </c:pt>
                <c:pt idx="18">
                  <c:v>413700</c:v>
                </c:pt>
                <c:pt idx="19">
                  <c:v>419700</c:v>
                </c:pt>
                <c:pt idx="20">
                  <c:v>422100</c:v>
                </c:pt>
                <c:pt idx="21">
                  <c:v>399600</c:v>
                </c:pt>
                <c:pt idx="22">
                  <c:v>416700</c:v>
                </c:pt>
                <c:pt idx="23">
                  <c:v>446000</c:v>
                </c:pt>
                <c:pt idx="24">
                  <c:v>426600</c:v>
                </c:pt>
              </c:numCache>
            </c:numRef>
          </c:val>
          <c:extLst>
            <c:ext xmlns:c16="http://schemas.microsoft.com/office/drawing/2014/chart" uri="{C3380CC4-5D6E-409C-BE32-E72D297353CC}">
              <c16:uniqueId val="{00000000-9027-40AC-BD65-386CC9731140}"/>
            </c:ext>
          </c:extLst>
        </c:ser>
        <c:ser>
          <c:idx val="0"/>
          <c:order val="1"/>
          <c:tx>
            <c:strRef>
              <c:f>'Employees by overseas equity'!$D$36</c:f>
              <c:strCache>
                <c:ptCount val="1"/>
                <c:pt idx="0">
                  <c:v>Total number of employees</c:v>
                </c:pt>
              </c:strCache>
            </c:strRef>
          </c:tx>
          <c:spPr>
            <a:solidFill>
              <a:srgbClr val="C00000"/>
            </a:solidFill>
          </c:spPr>
          <c:invertIfNegative val="0"/>
          <c:cat>
            <c:numRef>
              <c:f>'Employees by overseas equity'!$C$37:$C$61</c:f>
              <c:numCache>
                <c:formatCode>General</c:formatCod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numCache>
            </c:numRef>
          </c:cat>
          <c:val>
            <c:numRef>
              <c:f>'Employees by overseas equity'!$D$37:$D$61</c:f>
              <c:numCache>
                <c:formatCode>_-* #,##0_-;\-* #,##0_-;_-* "-"??_-;_-@_-</c:formatCode>
                <c:ptCount val="25"/>
                <c:pt idx="0">
                  <c:v>1606400</c:v>
                </c:pt>
                <c:pt idx="1">
                  <c:v>1632400</c:v>
                </c:pt>
                <c:pt idx="2">
                  <c:v>1681600</c:v>
                </c:pt>
                <c:pt idx="3">
                  <c:v>1734500</c:v>
                </c:pt>
                <c:pt idx="4">
                  <c:v>1803100</c:v>
                </c:pt>
                <c:pt idx="5">
                  <c:v>1864600</c:v>
                </c:pt>
                <c:pt idx="6">
                  <c:v>1898500</c:v>
                </c:pt>
                <c:pt idx="7">
                  <c:v>1937600</c:v>
                </c:pt>
                <c:pt idx="8">
                  <c:v>1984900</c:v>
                </c:pt>
                <c:pt idx="9">
                  <c:v>1935000</c:v>
                </c:pt>
                <c:pt idx="10">
                  <c:v>1908100</c:v>
                </c:pt>
                <c:pt idx="11">
                  <c:v>1917100</c:v>
                </c:pt>
                <c:pt idx="12">
                  <c:v>1934400</c:v>
                </c:pt>
                <c:pt idx="13">
                  <c:v>1948500</c:v>
                </c:pt>
                <c:pt idx="14">
                  <c:v>2003200</c:v>
                </c:pt>
                <c:pt idx="15">
                  <c:v>2053900</c:v>
                </c:pt>
                <c:pt idx="16">
                  <c:v>2105700</c:v>
                </c:pt>
                <c:pt idx="17">
                  <c:v>2166500</c:v>
                </c:pt>
                <c:pt idx="18">
                  <c:v>2239000</c:v>
                </c:pt>
                <c:pt idx="19">
                  <c:v>2290300</c:v>
                </c:pt>
                <c:pt idx="20">
                  <c:v>2332400</c:v>
                </c:pt>
                <c:pt idx="21">
                  <c:v>2313700</c:v>
                </c:pt>
                <c:pt idx="22">
                  <c:v>2391600</c:v>
                </c:pt>
                <c:pt idx="23">
                  <c:v>2463300</c:v>
                </c:pt>
                <c:pt idx="24">
                  <c:v>2500700</c:v>
                </c:pt>
              </c:numCache>
            </c:numRef>
          </c:val>
          <c:extLst>
            <c:ext xmlns:c16="http://schemas.microsoft.com/office/drawing/2014/chart" uri="{C3380CC4-5D6E-409C-BE32-E72D297353CC}">
              <c16:uniqueId val="{00000001-9027-40AC-BD65-386CC9731140}"/>
            </c:ext>
          </c:extLst>
        </c:ser>
        <c:dLbls>
          <c:showLegendKey val="0"/>
          <c:showVal val="0"/>
          <c:showCatName val="0"/>
          <c:showSerName val="0"/>
          <c:showPercent val="0"/>
          <c:showBubbleSize val="0"/>
        </c:dLbls>
        <c:gapWidth val="150"/>
        <c:axId val="506908496"/>
        <c:axId val="506919864"/>
      </c:barChart>
      <c:lineChart>
        <c:grouping val="standard"/>
        <c:varyColors val="0"/>
        <c:ser>
          <c:idx val="2"/>
          <c:order val="2"/>
          <c:tx>
            <c:strRef>
              <c:f>'Employees by overseas equity'!$F$36</c:f>
              <c:strCache>
                <c:ptCount val="1"/>
                <c:pt idx="0">
                  <c:v>Percentage of employees in overseas companies (right hand scale)</c:v>
                </c:pt>
              </c:strCache>
            </c:strRef>
          </c:tx>
          <c:spPr>
            <a:ln>
              <a:solidFill>
                <a:schemeClr val="accent1"/>
              </a:solidFill>
            </a:ln>
          </c:spPr>
          <c:marker>
            <c:symbol val="none"/>
          </c:marker>
          <c:cat>
            <c:strRef>
              <c:f>'Employees by overseas equity'!$B$37:$C$61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'Employees by overseas equity'!$F$37:$F$61</c:f>
              <c:numCache>
                <c:formatCode>0.0%</c:formatCode>
                <c:ptCount val="25"/>
                <c:pt idx="0">
                  <c:v>0.20505478087649404</c:v>
                </c:pt>
                <c:pt idx="1">
                  <c:v>0.19829698603283508</c:v>
                </c:pt>
                <c:pt idx="2">
                  <c:v>0.19118696479543293</c:v>
                </c:pt>
                <c:pt idx="3">
                  <c:v>0.1858748918996829</c:v>
                </c:pt>
                <c:pt idx="4">
                  <c:v>0.17525372968775996</c:v>
                </c:pt>
                <c:pt idx="5">
                  <c:v>0.17907325968036039</c:v>
                </c:pt>
                <c:pt idx="6">
                  <c:v>0.17977350539899922</c:v>
                </c:pt>
                <c:pt idx="7">
                  <c:v>0.18218414533443436</c:v>
                </c:pt>
                <c:pt idx="8">
                  <c:v>0.17406418459368231</c:v>
                </c:pt>
                <c:pt idx="9">
                  <c:v>0.17462532299741601</c:v>
                </c:pt>
                <c:pt idx="10">
                  <c:v>0.16859703369844348</c:v>
                </c:pt>
                <c:pt idx="11">
                  <c:v>0.16874445777476396</c:v>
                </c:pt>
                <c:pt idx="12">
                  <c:v>0.17157775020678245</c:v>
                </c:pt>
                <c:pt idx="13">
                  <c:v>0.17161919425198871</c:v>
                </c:pt>
                <c:pt idx="14">
                  <c:v>0.17761581469648563</c:v>
                </c:pt>
                <c:pt idx="15">
                  <c:v>0.1780515117581187</c:v>
                </c:pt>
                <c:pt idx="16">
                  <c:v>0.17979769197891438</c:v>
                </c:pt>
                <c:pt idx="17">
                  <c:v>0.18389106854373413</c:v>
                </c:pt>
                <c:pt idx="18">
                  <c:v>0.18476998660116123</c:v>
                </c:pt>
                <c:pt idx="19">
                  <c:v>0.18325110247565821</c:v>
                </c:pt>
                <c:pt idx="20">
                  <c:v>0.18097238895558224</c:v>
                </c:pt>
                <c:pt idx="21">
                  <c:v>0.17271037731771621</c:v>
                </c:pt>
                <c:pt idx="22">
                  <c:v>0.174234821876568</c:v>
                </c:pt>
                <c:pt idx="23">
                  <c:v>0.18105793041854423</c:v>
                </c:pt>
                <c:pt idx="24">
                  <c:v>0.17059223417443115</c:v>
                </c:pt>
              </c:numCache>
            </c:numRef>
          </c:val>
          <c:smooth val="0"/>
          <c:extLst>
            <c:ext xmlns:c16="http://schemas.microsoft.com/office/drawing/2014/chart" uri="{C3380CC4-5D6E-409C-BE32-E72D297353CC}">
              <c16:uniqueId val="{00000002-9027-40AC-BD65-386CC9731140}"/>
            </c:ext>
          </c:extLst>
        </c:ser>
        <c:dLbls>
          <c:showLegendKey val="0"/>
          <c:showVal val="0"/>
          <c:showCatName val="0"/>
          <c:showSerName val="0"/>
          <c:showPercent val="0"/>
          <c:showBubbleSize val="0"/>
        </c:dLbls>
        <c:marker val="1"/>
        <c:smooth val="0"/>
        <c:axId val="506908888"/>
        <c:axId val="506914376"/>
      </c:lineChart>
      <c:catAx>
        <c:axId val="506908496"/>
        <c:scaling>
          <c:orientation val="minMax"/>
        </c:scaling>
        <c:delete val="0"/>
        <c:axPos val="b"/>
        <c:numFmt formatCode="General" sourceLinked="1"/>
        <c:majorTickMark val="out"/>
        <c:minorTickMark val="none"/>
        <c:tickLblPos val="nextTo"/>
        <c:txPr>
          <a:bodyPr/>
          <a:lstStyle/>
          <a:p>
            <a:pPr>
              <a:defRPr sz="1100"/>
            </a:pPr>
            <a:endParaRPr lang="en-US"/>
          </a:p>
        </c:txPr>
        <c:crossAx val="506919864"/>
        <c:crosses val="autoZero"/>
        <c:auto val="1"/>
        <c:lblAlgn val="ctr"/>
        <c:lblOffset val="100"/>
        <c:tickLblSkip val="2"/>
        <c:noMultiLvlLbl val="0"/>
      </c:catAx>
      <c:valAx>
        <c:axId val="506919864"/>
        <c:scaling>
          <c:orientation val="minMax"/>
        </c:scaling>
        <c:delete val="0"/>
        <c:axPos val="l"/>
        <c:majorGridlines/>
        <c:title>
          <c:tx>
            <c:rich>
              <a:bodyPr rot="0" vert="horz"/>
              <a:lstStyle/>
              <a:p>
                <a:pPr>
                  <a:defRPr/>
                </a:pPr>
                <a:r>
                  <a:rPr lang="en-US"/>
                  <a:t>Employees</a:t>
                </a:r>
              </a:p>
            </c:rich>
          </c:tx>
          <c:layout>
            <c:manualLayout>
              <c:xMode val="edge"/>
              <c:yMode val="edge"/>
              <c:x val="1.2980992118683357E-2"/>
              <c:y val="7.7959659998308034E-2"/>
            </c:manualLayout>
          </c:layout>
          <c:overlay val="0"/>
        </c:title>
        <c:numFmt formatCode="#,##0" sourceLinked="0"/>
        <c:majorTickMark val="out"/>
        <c:minorTickMark val="none"/>
        <c:tickLblPos val="nextTo"/>
        <c:crossAx val="506908496"/>
        <c:crosses val="autoZero"/>
        <c:crossBetween val="midCat"/>
      </c:valAx>
      <c:valAx>
        <c:axId val="506914376"/>
        <c:scaling>
          <c:orientation val="minMax"/>
        </c:scaling>
        <c:delete val="0"/>
        <c:axPos val="r"/>
        <c:title>
          <c:tx>
            <c:rich>
              <a:bodyPr rot="0" vert="horz"/>
              <a:lstStyle/>
              <a:p>
                <a:pPr>
                  <a:defRPr/>
                </a:pPr>
                <a:r>
                  <a:rPr lang="en-US"/>
                  <a:t>Percentage of employees in overseas companies</a:t>
                </a:r>
              </a:p>
            </c:rich>
          </c:tx>
          <c:layout>
            <c:manualLayout>
              <c:xMode val="edge"/>
              <c:yMode val="edge"/>
              <c:x val="0.77560831287176912"/>
              <c:y val="7.3746013858844786E-2"/>
            </c:manualLayout>
          </c:layout>
          <c:overlay val="0"/>
        </c:title>
        <c:numFmt formatCode="0%" sourceLinked="0"/>
        <c:majorTickMark val="out"/>
        <c:minorTickMark val="none"/>
        <c:tickLblPos val="nextTo"/>
        <c:crossAx val="506908888"/>
        <c:crosses val="max"/>
        <c:crossBetween val="between"/>
      </c:valAx>
      <c:catAx>
        <c:axId val="506908888"/>
        <c:scaling>
          <c:orientation val="minMax"/>
        </c:scaling>
        <c:delete val="1"/>
        <c:axPos val="b"/>
        <c:numFmt formatCode="General" sourceLinked="1"/>
        <c:majorTickMark val="out"/>
        <c:minorTickMark val="none"/>
        <c:tickLblPos val="nextTo"/>
        <c:crossAx val="506914376"/>
        <c:crosses val="autoZero"/>
        <c:auto val="1"/>
        <c:lblAlgn val="ctr"/>
        <c:lblOffset val="100"/>
        <c:noMultiLvlLbl val="0"/>
      </c:catAx>
    </c:plotArea>
    <c:legend>
      <c:legendPos val="r"/>
      <c:layout>
        <c:manualLayout>
          <c:xMode val="edge"/>
          <c:yMode val="edge"/>
          <c:x val="0.20302086949053255"/>
          <c:y val="0.17151313896576445"/>
          <c:w val="0.57641328908990686"/>
          <c:h val="7.9260586159364543E-2"/>
        </c:manualLayout>
      </c:layout>
      <c:overlay val="0"/>
      <c:spPr>
        <a:ln>
          <a:solidFill>
            <a:schemeClr val="tx1"/>
          </a:solidFill>
        </a:ln>
      </c:spPr>
    </c:legend>
    <c:plotVisOnly val="1"/>
    <c:dispBlanksAs val="gap"/>
    <c:showDLblsOverMax val="0"/>
  </c:chart>
  <c:txPr>
    <a:bodyPr/>
    <a:lstStyle/>
    <a:p>
      <a:pPr>
        <a:defRPr sz="1200">
          <a:solidFill>
            <a:srgbClr val="0070C0"/>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a:t>Overseas Debt as percent of GDP since 1991</a:t>
            </a:r>
          </a:p>
          <a:p>
            <a:pPr>
              <a:defRPr sz="2000"/>
            </a:pPr>
            <a:r>
              <a:rPr lang="en-US" sz="1200" i="1"/>
              <a:t>Note that some data is available only from 2001</a:t>
            </a:r>
            <a:endParaRPr lang="en-US" sz="1400" i="1"/>
          </a:p>
        </c:rich>
      </c:tx>
      <c:layout>
        <c:manualLayout>
          <c:xMode val="edge"/>
          <c:yMode val="edge"/>
          <c:x val="0.24171991930760722"/>
          <c:y val="2.7261462205700124E-2"/>
        </c:manualLayout>
      </c:layout>
      <c:overlay val="0"/>
    </c:title>
    <c:autoTitleDeleted val="0"/>
    <c:plotArea>
      <c:layout/>
      <c:areaChart>
        <c:grouping val="standard"/>
        <c:varyColors val="0"/>
        <c:ser>
          <c:idx val="3"/>
          <c:order val="1"/>
          <c:tx>
            <c:strRef>
              <c:f>Debt!$AA$2</c:f>
              <c:strCache>
                <c:ptCount val="1"/>
                <c:pt idx="0">
                  <c:v>Gross Private Debt</c:v>
                </c:pt>
              </c:strCache>
            </c:strRef>
          </c:tx>
          <c:spPr>
            <a:gradFill>
              <a:gsLst>
                <a:gs pos="73000">
                  <a:srgbClr val="FFF200"/>
                </a:gs>
                <a:gs pos="22000">
                  <a:srgbClr val="FF7A00"/>
                </a:gs>
              </a:gsLst>
              <a:lin ang="5400000" scaled="0"/>
            </a:gradFill>
            <a:ln>
              <a:gradFill>
                <a:gsLst>
                  <a:gs pos="19000">
                    <a:srgbClr val="F27300"/>
                  </a:gs>
                  <a:gs pos="51000">
                    <a:srgbClr val="FFBF00"/>
                  </a:gs>
                </a:gsLst>
                <a:lin ang="5400000" scaled="0"/>
              </a:gradFill>
            </a:ln>
          </c:spPr>
          <c:cat>
            <c:numRef>
              <c:f>Debt!$A$3:$A$38</c:f>
              <c:numCache>
                <c:formatCode>General</c:formatCode>
                <c:ptCount val="3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numCache>
            </c:numRef>
          </c:cat>
          <c:val>
            <c:numRef>
              <c:f>Debt!$AA$3:$AA$15</c:f>
              <c:numCache>
                <c:formatCode>0.0%</c:formatCode>
                <c:ptCount val="13"/>
                <c:pt idx="0">
                  <c:v>0.6776451801474257</c:v>
                </c:pt>
                <c:pt idx="1">
                  <c:v>0.71774106613485689</c:v>
                </c:pt>
                <c:pt idx="2">
                  <c:v>0.81340391713846594</c:v>
                </c:pt>
                <c:pt idx="3">
                  <c:v>0.84782866244553556</c:v>
                </c:pt>
                <c:pt idx="4">
                  <c:v>0.8799004276504756</c:v>
                </c:pt>
                <c:pt idx="5">
                  <c:v>0.84087496305054688</c:v>
                </c:pt>
                <c:pt idx="6">
                  <c:v>0.76417218543046361</c:v>
                </c:pt>
                <c:pt idx="7">
                  <c:v>0.77700652562450634</c:v>
                </c:pt>
                <c:pt idx="8">
                  <c:v>0.79884471963679882</c:v>
                </c:pt>
                <c:pt idx="9">
                  <c:v>0.81637170252349378</c:v>
                </c:pt>
                <c:pt idx="10">
                  <c:v>0.91498324377960416</c:v>
                </c:pt>
                <c:pt idx="11">
                  <c:v>0.94763708943821812</c:v>
                </c:pt>
                <c:pt idx="12">
                  <c:v>1.0446599187242884</c:v>
                </c:pt>
              </c:numCache>
            </c:numRef>
          </c:val>
          <c:extLst>
            <c:ext xmlns:c16="http://schemas.microsoft.com/office/drawing/2014/chart" uri="{C3380CC4-5D6E-409C-BE32-E72D297353CC}">
              <c16:uniqueId val="{00000000-4A97-4C44-8B3C-98F6E03B5155}"/>
            </c:ext>
          </c:extLst>
        </c:ser>
        <c:ser>
          <c:idx val="2"/>
          <c:order val="5"/>
          <c:spPr>
            <a:gradFill>
              <a:gsLst>
                <a:gs pos="21000">
                  <a:srgbClr val="FFF200"/>
                </a:gs>
                <a:gs pos="7000">
                  <a:srgbClr val="C00000"/>
                </a:gs>
              </a:gsLst>
              <a:lin ang="5400000" scaled="0"/>
            </a:gradFill>
            <a:ln w="3175">
              <a:gradFill>
                <a:gsLst>
                  <a:gs pos="0">
                    <a:srgbClr val="FFF200"/>
                  </a:gs>
                  <a:gs pos="45000">
                    <a:srgbClr val="FF7A00"/>
                  </a:gs>
                  <a:gs pos="70000">
                    <a:srgbClr val="FF0300"/>
                  </a:gs>
                  <a:gs pos="100000">
                    <a:srgbClr val="4D0808"/>
                  </a:gs>
                </a:gsLst>
                <a:lin ang="5400000" scaled="0"/>
              </a:gradFill>
            </a:ln>
          </c:spPr>
          <c:cat>
            <c:numRef>
              <c:f>Debt!$A$3:$A$38</c:f>
              <c:numCache>
                <c:formatCode>General</c:formatCode>
                <c:ptCount val="3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numCache>
            </c:numRef>
          </c:cat>
          <c:val>
            <c:numRef>
              <c:f>Debt!$AH$3:$AH$38</c:f>
              <c:numCache>
                <c:formatCode>General</c:formatCode>
                <c:ptCount val="36"/>
                <c:pt idx="12" formatCode="0.0%">
                  <c:v>1.1171738749488898</c:v>
                </c:pt>
                <c:pt idx="13" formatCode="0.0%">
                  <c:v>1.1127245322891417</c:v>
                </c:pt>
                <c:pt idx="14" formatCode="0.0%">
                  <c:v>1.06932187215659</c:v>
                </c:pt>
                <c:pt idx="15" formatCode="0.0%">
                  <c:v>1.0802272632904735</c:v>
                </c:pt>
                <c:pt idx="16" formatCode="0.0%">
                  <c:v>1.1062959775878467</c:v>
                </c:pt>
                <c:pt idx="17" formatCode="0.0%">
                  <c:v>1.1715877916004345</c:v>
                </c:pt>
                <c:pt idx="18" formatCode="0.0%">
                  <c:v>1.1924955233599219</c:v>
                </c:pt>
                <c:pt idx="19" formatCode="0.0%">
                  <c:v>1.2459059424769516</c:v>
                </c:pt>
                <c:pt idx="20" formatCode="0.0%">
                  <c:v>1.3788538829862884</c:v>
                </c:pt>
                <c:pt idx="21" formatCode="0.0%">
                  <c:v>1.2777466871351484</c:v>
                </c:pt>
                <c:pt idx="22" formatCode="0.0%">
                  <c:v>1.2669776705125186</c:v>
                </c:pt>
                <c:pt idx="23" formatCode="0.0%">
                  <c:v>1.2020021568903267</c:v>
                </c:pt>
                <c:pt idx="24" formatCode="0.0%">
                  <c:v>1.1884217578444058</c:v>
                </c:pt>
                <c:pt idx="25" formatCode="0.0%">
                  <c:v>1.0746258404100943</c:v>
                </c:pt>
                <c:pt idx="26" formatCode="0.0%">
                  <c:v>1.1271257260710448</c:v>
                </c:pt>
                <c:pt idx="27" formatCode="0.0%">
                  <c:v>1.1604380813009403</c:v>
                </c:pt>
                <c:pt idx="28" formatCode="0.0%">
                  <c:v>1.0723033937426145</c:v>
                </c:pt>
                <c:pt idx="29" formatCode="0.0%">
                  <c:v>1.006557241834378</c:v>
                </c:pt>
                <c:pt idx="30" formatCode="0.0%">
                  <c:v>0.99761402729996673</c:v>
                </c:pt>
                <c:pt idx="31" formatCode="0.0%">
                  <c:v>1.0707355320011012</c:v>
                </c:pt>
                <c:pt idx="32" formatCode="0.0%">
                  <c:v>0.967306334169447</c:v>
                </c:pt>
                <c:pt idx="33" formatCode="0.0%">
                  <c:v>0.92448910252482774</c:v>
                </c:pt>
                <c:pt idx="34" formatCode="0.0%">
                  <c:v>0.90876518018006569</c:v>
                </c:pt>
                <c:pt idx="35" formatCode="0.0%">
                  <c:v>0.92683343519752825</c:v>
                </c:pt>
              </c:numCache>
            </c:numRef>
          </c:val>
          <c:extLst>
            <c:ext xmlns:c16="http://schemas.microsoft.com/office/drawing/2014/chart" uri="{C3380CC4-5D6E-409C-BE32-E72D297353CC}">
              <c16:uniqueId val="{00000001-4A97-4C44-8B3C-98F6E03B5155}"/>
            </c:ext>
          </c:extLst>
        </c:ser>
        <c:ser>
          <c:idx val="8"/>
          <c:order val="6"/>
          <c:tx>
            <c:strRef>
              <c:f>Debt!$Z$2</c:f>
              <c:strCache>
                <c:ptCount val="1"/>
                <c:pt idx="0">
                  <c:v>Gross Bank debt</c:v>
                </c:pt>
              </c:strCache>
            </c:strRef>
          </c:tx>
          <c:spPr>
            <a:gradFill>
              <a:gsLst>
                <a:gs pos="73000">
                  <a:srgbClr val="FFF200"/>
                </a:gs>
                <a:gs pos="22000">
                  <a:srgbClr val="FF7A00"/>
                </a:gs>
              </a:gsLst>
              <a:lin ang="5400000" scaled="0"/>
            </a:gradFill>
            <a:ln>
              <a:gradFill>
                <a:gsLst>
                  <a:gs pos="42000">
                    <a:srgbClr val="FFF200"/>
                  </a:gs>
                  <a:gs pos="17000">
                    <a:srgbClr val="FF7A00"/>
                  </a:gs>
                </a:gsLst>
                <a:lin ang="5400000" scaled="0"/>
              </a:gradFill>
            </a:ln>
          </c:spPr>
          <c:cat>
            <c:numRef>
              <c:f>Debt!$A$3:$A$38</c:f>
              <c:numCache>
                <c:formatCode>General</c:formatCode>
                <c:ptCount val="3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numCache>
            </c:numRef>
          </c:cat>
          <c:val>
            <c:numRef>
              <c:f>Debt!$Z$3:$Z$38</c:f>
              <c:numCache>
                <c:formatCode>General</c:formatCode>
                <c:ptCount val="36"/>
                <c:pt idx="12" formatCode="0.0%">
                  <c:v>1.0446599187242884</c:v>
                </c:pt>
                <c:pt idx="13" formatCode="0.0%">
                  <c:v>1.0639800484803281</c:v>
                </c:pt>
                <c:pt idx="14" formatCode="0.0%">
                  <c:v>1.0012279832224942</c:v>
                </c:pt>
                <c:pt idx="15" formatCode="0.0%">
                  <c:v>1.0177921412852418</c:v>
                </c:pt>
                <c:pt idx="16" formatCode="0.0%">
                  <c:v>1.0642926002368027</c:v>
                </c:pt>
                <c:pt idx="17" formatCode="0.0%">
                  <c:v>1.1225013348717603</c:v>
                </c:pt>
                <c:pt idx="18" formatCode="0.0%">
                  <c:v>1.146734959652101</c:v>
                </c:pt>
                <c:pt idx="19" formatCode="0.0%">
                  <c:v>1.1889239472232194</c:v>
                </c:pt>
                <c:pt idx="20" formatCode="0.0%">
                  <c:v>1.2282383678973456</c:v>
                </c:pt>
                <c:pt idx="21" formatCode="0.0%">
                  <c:v>1.19560920260203</c:v>
                </c:pt>
                <c:pt idx="22" formatCode="0.0%">
                  <c:v>1.1847284357585748</c:v>
                </c:pt>
                <c:pt idx="23" formatCode="0.0%">
                  <c:v>1.1119941857739017</c:v>
                </c:pt>
                <c:pt idx="24" formatCode="0.0%">
                  <c:v>1.1095647146279011</c:v>
                </c:pt>
                <c:pt idx="25" formatCode="0.0%">
                  <c:v>0.99939464713509241</c:v>
                </c:pt>
                <c:pt idx="26" formatCode="0.0%">
                  <c:v>1.0244816130612515</c:v>
                </c:pt>
                <c:pt idx="27" formatCode="0.0%">
                  <c:v>1.0131862628096522</c:v>
                </c:pt>
                <c:pt idx="28" formatCode="0.0%">
                  <c:v>0.97981571672059697</c:v>
                </c:pt>
                <c:pt idx="29" formatCode="0.0%">
                  <c:v>0.95252873089189483</c:v>
                </c:pt>
                <c:pt idx="30" formatCode="0.0%">
                  <c:v>0.93871542624374127</c:v>
                </c:pt>
                <c:pt idx="31" formatCode="0.0%">
                  <c:v>0.96332392048670501</c:v>
                </c:pt>
                <c:pt idx="32" formatCode="0.0%">
                  <c:v>0.90171809171273409</c:v>
                </c:pt>
                <c:pt idx="33" formatCode="0.0%">
                  <c:v>0.86319811515175138</c:v>
                </c:pt>
                <c:pt idx="34" formatCode="0.0%">
                  <c:v>0.85564503218363352</c:v>
                </c:pt>
                <c:pt idx="35" formatCode="0.0%">
                  <c:v>0.87496932042946596</c:v>
                </c:pt>
              </c:numCache>
            </c:numRef>
          </c:val>
          <c:extLst>
            <c:ext xmlns:c16="http://schemas.microsoft.com/office/drawing/2014/chart" uri="{C3380CC4-5D6E-409C-BE32-E72D297353CC}">
              <c16:uniqueId val="{00000002-4A97-4C44-8B3C-98F6E03B5155}"/>
            </c:ext>
          </c:extLst>
        </c:ser>
        <c:ser>
          <c:idx val="1"/>
          <c:order val="7"/>
          <c:tx>
            <c:strRef>
              <c:f>Debt!$S$2</c:f>
              <c:strCache>
                <c:ptCount val="1"/>
                <c:pt idx="0">
                  <c:v>Gross other Corporate debt</c:v>
                </c:pt>
              </c:strCache>
            </c:strRef>
          </c:tx>
          <c:spPr>
            <a:gradFill>
              <a:gsLst>
                <a:gs pos="86000">
                  <a:srgbClr val="FFF200"/>
                </a:gs>
                <a:gs pos="24000">
                  <a:srgbClr val="FF7A00"/>
                </a:gs>
              </a:gsLst>
              <a:lin ang="5400000" scaled="0"/>
            </a:gradFill>
            <a:ln>
              <a:gradFill>
                <a:gsLst>
                  <a:gs pos="20000">
                    <a:srgbClr val="F27300"/>
                  </a:gs>
                  <a:gs pos="59000">
                    <a:srgbClr val="FFBF00"/>
                  </a:gs>
                </a:gsLst>
                <a:lin ang="5400000" scaled="0"/>
              </a:gradFill>
            </a:ln>
          </c:spPr>
          <c:cat>
            <c:numRef>
              <c:f>Debt!$A$3:$A$38</c:f>
              <c:numCache>
                <c:formatCode>General</c:formatCode>
                <c:ptCount val="3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numCache>
            </c:numRef>
          </c:cat>
          <c:val>
            <c:numRef>
              <c:f>Debt!$S$3:$S$38</c:f>
              <c:numCache>
                <c:formatCode>General</c:formatCode>
                <c:ptCount val="36"/>
                <c:pt idx="12" formatCode="0.0%">
                  <c:v>0.4458982468144761</c:v>
                </c:pt>
                <c:pt idx="13" formatCode="0.0%">
                  <c:v>0.40845453415376964</c:v>
                </c:pt>
                <c:pt idx="14" formatCode="0.0%">
                  <c:v>0.4002707481080921</c:v>
                </c:pt>
                <c:pt idx="15" formatCode="0.0%">
                  <c:v>0.35856251124551908</c:v>
                </c:pt>
                <c:pt idx="16" formatCode="0.0%">
                  <c:v>0.37239500773167528</c:v>
                </c:pt>
                <c:pt idx="17" formatCode="0.0%">
                  <c:v>0.3937779632618742</c:v>
                </c:pt>
                <c:pt idx="18" formatCode="0.0%">
                  <c:v>0.40703704565010118</c:v>
                </c:pt>
                <c:pt idx="19" formatCode="0.0%">
                  <c:v>0.39994000203564523</c:v>
                </c:pt>
                <c:pt idx="20" formatCode="0.0%">
                  <c:v>0.42840587649664719</c:v>
                </c:pt>
                <c:pt idx="21" formatCode="0.0%">
                  <c:v>0.38686457429494125</c:v>
                </c:pt>
                <c:pt idx="22" formatCode="0.0%">
                  <c:v>0.37056549721371951</c:v>
                </c:pt>
                <c:pt idx="23" formatCode="0.0%">
                  <c:v>0.33792844750785389</c:v>
                </c:pt>
                <c:pt idx="24" formatCode="0.0%">
                  <c:v>0.32945128162770848</c:v>
                </c:pt>
                <c:pt idx="25" formatCode="0.0%">
                  <c:v>0.31365435639398598</c:v>
                </c:pt>
                <c:pt idx="26" formatCode="0.0%">
                  <c:v>0.30225138627597081</c:v>
                </c:pt>
                <c:pt idx="27" formatCode="0.0%">
                  <c:v>0.29316153367583703</c:v>
                </c:pt>
                <c:pt idx="28" formatCode="0.0%">
                  <c:v>0.27778698089800363</c:v>
                </c:pt>
                <c:pt idx="29" formatCode="0.0%">
                  <c:v>0.27702972066424725</c:v>
                </c:pt>
                <c:pt idx="30" formatCode="0.0%">
                  <c:v>0.26615182750494493</c:v>
                </c:pt>
                <c:pt idx="31" formatCode="0.0%">
                  <c:v>0.26989610815391707</c:v>
                </c:pt>
                <c:pt idx="32" formatCode="0.0%">
                  <c:v>0.26565582154250783</c:v>
                </c:pt>
                <c:pt idx="33" formatCode="0.0%">
                  <c:v>0.24868690019327491</c:v>
                </c:pt>
                <c:pt idx="34" formatCode="0.0%">
                  <c:v>0.2501759744665496</c:v>
                </c:pt>
                <c:pt idx="35" formatCode="0.0%">
                  <c:v>0.26719620006448724</c:v>
                </c:pt>
              </c:numCache>
            </c:numRef>
          </c:val>
          <c:extLst>
            <c:ext xmlns:c16="http://schemas.microsoft.com/office/drawing/2014/chart" uri="{C3380CC4-5D6E-409C-BE32-E72D297353CC}">
              <c16:uniqueId val="{00000003-4A97-4C44-8B3C-98F6E03B5155}"/>
            </c:ext>
          </c:extLst>
        </c:ser>
        <c:ser>
          <c:idx val="4"/>
          <c:order val="8"/>
          <c:tx>
            <c:strRef>
              <c:f>Debt!$T$2</c:f>
              <c:strCache>
                <c:ptCount val="1"/>
                <c:pt idx="0">
                  <c:v>Gross Government Debt</c:v>
                </c:pt>
              </c:strCache>
            </c:strRef>
          </c:tx>
          <c:spPr>
            <a:solidFill>
              <a:srgbClr val="FF0000"/>
            </a:solidFill>
          </c:spPr>
          <c:cat>
            <c:numRef>
              <c:f>Debt!$A$3:$A$38</c:f>
              <c:numCache>
                <c:formatCode>General</c:formatCode>
                <c:ptCount val="36"/>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pt idx="35">
                  <c:v>2024</c:v>
                </c:pt>
              </c:numCache>
            </c:numRef>
          </c:cat>
          <c:val>
            <c:numRef>
              <c:f>Debt!$T$3:$T$38</c:f>
              <c:numCache>
                <c:formatCode>0.0%</c:formatCode>
                <c:ptCount val="36"/>
                <c:pt idx="0">
                  <c:v>0.24928354506180761</c:v>
                </c:pt>
                <c:pt idx="1">
                  <c:v>0.27005066566054009</c:v>
                </c:pt>
                <c:pt idx="2">
                  <c:v>0.26531979455383764</c:v>
                </c:pt>
                <c:pt idx="3">
                  <c:v>0.30305264127844983</c:v>
                </c:pt>
                <c:pt idx="4">
                  <c:v>0.30031275930299356</c:v>
                </c:pt>
                <c:pt idx="5">
                  <c:v>0.31088383091930238</c:v>
                </c:pt>
                <c:pt idx="6">
                  <c:v>0.25865342163355409</c:v>
                </c:pt>
                <c:pt idx="7">
                  <c:v>0.22769026144062512</c:v>
                </c:pt>
                <c:pt idx="8">
                  <c:v>0.20424130325120424</c:v>
                </c:pt>
                <c:pt idx="9">
                  <c:v>0.19293040118303678</c:v>
                </c:pt>
                <c:pt idx="10">
                  <c:v>0.16330294123153538</c:v>
                </c:pt>
                <c:pt idx="11">
                  <c:v>0.15670897031679162</c:v>
                </c:pt>
                <c:pt idx="12">
                  <c:v>0.13898647351863749</c:v>
                </c:pt>
                <c:pt idx="13">
                  <c:v>0.14697153334576418</c:v>
                </c:pt>
                <c:pt idx="14">
                  <c:v>0.12506195397282163</c:v>
                </c:pt>
                <c:pt idx="15">
                  <c:v>0.12390831960803311</c:v>
                </c:pt>
                <c:pt idx="16">
                  <c:v>0.10544840481628374</c:v>
                </c:pt>
                <c:pt idx="17">
                  <c:v>0.10257338726010666</c:v>
                </c:pt>
                <c:pt idx="18">
                  <c:v>8.8730494639659541E-2</c:v>
                </c:pt>
                <c:pt idx="19">
                  <c:v>9.4919993785925125E-2</c:v>
                </c:pt>
                <c:pt idx="20">
                  <c:v>0.10025231641215543</c:v>
                </c:pt>
                <c:pt idx="21">
                  <c:v>0.12113199603637091</c:v>
                </c:pt>
                <c:pt idx="22">
                  <c:v>0.17037516678439682</c:v>
                </c:pt>
                <c:pt idx="23">
                  <c:v>0.20047826698551133</c:v>
                </c:pt>
                <c:pt idx="24">
                  <c:v>0.25312720831842001</c:v>
                </c:pt>
                <c:pt idx="25">
                  <c:v>0.21088175440705473</c:v>
                </c:pt>
                <c:pt idx="26">
                  <c:v>0.23176228917696168</c:v>
                </c:pt>
                <c:pt idx="27">
                  <c:v>0.2256924744393882</c:v>
                </c:pt>
                <c:pt idx="28">
                  <c:v>0.20476942502586076</c:v>
                </c:pt>
                <c:pt idx="29">
                  <c:v>0.19057241834378094</c:v>
                </c:pt>
                <c:pt idx="30">
                  <c:v>0.17086632677707639</c:v>
                </c:pt>
                <c:pt idx="31">
                  <c:v>0.16345567971990338</c:v>
                </c:pt>
                <c:pt idx="32">
                  <c:v>0.17345603097679177</c:v>
                </c:pt>
                <c:pt idx="33">
                  <c:v>0.17872360571915538</c:v>
                </c:pt>
                <c:pt idx="34">
                  <c:v>0.21114140723667993</c:v>
                </c:pt>
                <c:pt idx="35">
                  <c:v>0.24741449423224074</c:v>
                </c:pt>
              </c:numCache>
            </c:numRef>
          </c:val>
          <c:extLst>
            <c:ext xmlns:c16="http://schemas.microsoft.com/office/drawing/2014/chart" uri="{C3380CC4-5D6E-409C-BE32-E72D297353CC}">
              <c16:uniqueId val="{00000004-4A97-4C44-8B3C-98F6E03B5155}"/>
            </c:ext>
          </c:extLst>
        </c:ser>
        <c:dLbls>
          <c:showLegendKey val="0"/>
          <c:showVal val="0"/>
          <c:showCatName val="0"/>
          <c:showSerName val="0"/>
          <c:showPercent val="0"/>
          <c:showBubbleSize val="0"/>
        </c:dLbls>
        <c:axId val="502950616"/>
        <c:axId val="502947872"/>
      </c:areaChart>
      <c:lineChart>
        <c:grouping val="standard"/>
        <c:varyColors val="0"/>
        <c:ser>
          <c:idx val="7"/>
          <c:order val="0"/>
          <c:spPr>
            <a:ln>
              <a:solidFill>
                <a:schemeClr val="accent3">
                  <a:lumMod val="75000"/>
                </a:schemeClr>
              </a:solidFill>
              <a:prstDash val="sysDash"/>
            </a:ln>
          </c:spPr>
          <c:marker>
            <c:symbol val="none"/>
          </c:marker>
          <c:cat>
            <c:numRef>
              <c:f>Debt!$A$3:$A$37</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Debt!$AK$3:$AK$38</c:f>
              <c:numCache>
                <c:formatCode>General</c:formatCode>
                <c:ptCount val="36"/>
                <c:pt idx="22" formatCode="0.0%">
                  <c:v>0.77034769641315437</c:v>
                </c:pt>
                <c:pt idx="23" formatCode="0.0%">
                  <c:v>0.74932714399587386</c:v>
                </c:pt>
                <c:pt idx="24" formatCode="0.0%">
                  <c:v>0.71712416141258961</c:v>
                </c:pt>
                <c:pt idx="25" formatCode="0.0%">
                  <c:v>0.6252822833394871</c:v>
                </c:pt>
                <c:pt idx="26" formatCode="0.0%">
                  <c:v>0.59514155040610572</c:v>
                </c:pt>
                <c:pt idx="27" formatCode="0.0%">
                  <c:v>0.56741623592845769</c:v>
                </c:pt>
                <c:pt idx="28" formatCode="0.0%">
                  <c:v>0.54855750293579542</c:v>
                </c:pt>
                <c:pt idx="29" formatCode="0.0%">
                  <c:v>0.52308437809303865</c:v>
                </c:pt>
                <c:pt idx="30" formatCode="0.0%">
                  <c:v>0.50689679933675835</c:v>
                </c:pt>
                <c:pt idx="31" formatCode="0.0%">
                  <c:v>0.45389818660942666</c:v>
                </c:pt>
                <c:pt idx="32" formatCode="0.0%">
                  <c:v>0.49317816525826169</c:v>
                </c:pt>
                <c:pt idx="33" formatCode="0.0%">
                  <c:v>0.48777689278533115</c:v>
                </c:pt>
                <c:pt idx="34" formatCode="0.0%">
                  <c:v>0.4801879432714225</c:v>
                </c:pt>
                <c:pt idx="35" formatCode="0.0%">
                  <c:v>0.48970610174548712</c:v>
                </c:pt>
              </c:numCache>
            </c:numRef>
          </c:val>
          <c:smooth val="0"/>
          <c:extLst>
            <c:ext xmlns:c16="http://schemas.microsoft.com/office/drawing/2014/chart" uri="{C3380CC4-5D6E-409C-BE32-E72D297353CC}">
              <c16:uniqueId val="{00000005-4A97-4C44-8B3C-98F6E03B5155}"/>
            </c:ext>
          </c:extLst>
        </c:ser>
        <c:ser>
          <c:idx val="0"/>
          <c:order val="2"/>
          <c:tx>
            <c:strRef>
              <c:f>Debt!$P$2</c:f>
              <c:strCache>
                <c:ptCount val="1"/>
                <c:pt idx="0">
                  <c:v>Net Total Debt</c:v>
                </c:pt>
              </c:strCache>
            </c:strRef>
          </c:tx>
          <c:spPr>
            <a:ln w="28575">
              <a:solidFill>
                <a:schemeClr val="tx1"/>
              </a:solidFill>
              <a:prstDash val="sysDash"/>
            </a:ln>
            <a:effectLst/>
          </c:spPr>
          <c:marker>
            <c:symbol val="none"/>
          </c:marker>
          <c:cat>
            <c:numRef>
              <c:f>Debt!$A$3:$A$37</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Debt!$P$3:$P$38</c:f>
              <c:numCache>
                <c:formatCode>General</c:formatCode>
                <c:ptCount val="36"/>
                <c:pt idx="3" formatCode="0.0%">
                  <c:v>0.62866771097976748</c:v>
                </c:pt>
                <c:pt idx="4" formatCode="0.0%">
                  <c:v>0.68586200293610777</c:v>
                </c:pt>
                <c:pt idx="5" formatCode="0.0%">
                  <c:v>0.63166420336979012</c:v>
                </c:pt>
                <c:pt idx="6" formatCode="0.0%">
                  <c:v>0.58557395143487856</c:v>
                </c:pt>
                <c:pt idx="7" formatCode="0.0%">
                  <c:v>0.57202086537262564</c:v>
                </c:pt>
                <c:pt idx="8" formatCode="0.0%">
                  <c:v>0.59944016379659948</c:v>
                </c:pt>
                <c:pt idx="9" formatCode="0.0%">
                  <c:v>0.62974765062252536</c:v>
                </c:pt>
                <c:pt idx="10" formatCode="0.0%">
                  <c:v>0.69688090914196921</c:v>
                </c:pt>
                <c:pt idx="11" formatCode="0.0%">
                  <c:v>0.70798117090144752</c:v>
                </c:pt>
                <c:pt idx="12" formatCode="0.0%">
                  <c:v>0.63584475838416543</c:v>
                </c:pt>
                <c:pt idx="13" formatCode="0.0%">
                  <c:v>0.60929827832680716</c:v>
                </c:pt>
                <c:pt idx="14" formatCode="0.0%">
                  <c:v>0.55051375563133875</c:v>
                </c:pt>
                <c:pt idx="15" formatCode="0.0%">
                  <c:v>0.61109188800155012</c:v>
                </c:pt>
                <c:pt idx="16" formatCode="0.0%">
                  <c:v>0.64922780297491578</c:v>
                </c:pt>
                <c:pt idx="17" formatCode="0.0%">
                  <c:v>0.71687216531542863</c:v>
                </c:pt>
                <c:pt idx="18" formatCode="0.0%">
                  <c:v>0.74311643915257786</c:v>
                </c:pt>
                <c:pt idx="19" formatCode="0.0%">
                  <c:v>0.7533494399297167</c:v>
                </c:pt>
                <c:pt idx="20" formatCode="0.0%">
                  <c:v>0.83673179134117504</c:v>
                </c:pt>
                <c:pt idx="21" formatCode="0.0%">
                  <c:v>0.79798840689835759</c:v>
                </c:pt>
                <c:pt idx="22" formatCode="0.0%">
                  <c:v>0.66393925123616671</c:v>
                </c:pt>
                <c:pt idx="23" formatCode="0.0%">
                  <c:v>0.66098372954470863</c:v>
                </c:pt>
                <c:pt idx="24" formatCode="0.0%">
                  <c:v>0.65492414856419157</c:v>
                </c:pt>
                <c:pt idx="25" formatCode="0.0%">
                  <c:v>0.58834287873193603</c:v>
                </c:pt>
                <c:pt idx="26" formatCode="0.0%">
                  <c:v>0.56940848108613229</c:v>
                </c:pt>
                <c:pt idx="27" formatCode="0.0%">
                  <c:v>0.55097057937386773</c:v>
                </c:pt>
                <c:pt idx="28" formatCode="0.0%">
                  <c:v>0.53122618692641554</c:v>
                </c:pt>
                <c:pt idx="29" formatCode="0.0%">
                  <c:v>0.51139612889035524</c:v>
                </c:pt>
                <c:pt idx="30" formatCode="0.0%">
                  <c:v>0.49924928355539311</c:v>
                </c:pt>
                <c:pt idx="31" formatCode="0.0%">
                  <c:v>0.45090422093487198</c:v>
                </c:pt>
                <c:pt idx="32" formatCode="0.0%">
                  <c:v>0.49147042349560432</c:v>
                </c:pt>
                <c:pt idx="33" formatCode="0.0%">
                  <c:v>0.48618669132268</c:v>
                </c:pt>
                <c:pt idx="34" formatCode="0.0%">
                  <c:v>0.46984801396614684</c:v>
                </c:pt>
                <c:pt idx="35" formatCode="0.0%">
                  <c:v>0.4866429571737258</c:v>
                </c:pt>
              </c:numCache>
            </c:numRef>
          </c:val>
          <c:smooth val="0"/>
          <c:extLst>
            <c:ext xmlns:c16="http://schemas.microsoft.com/office/drawing/2014/chart" uri="{C3380CC4-5D6E-409C-BE32-E72D297353CC}">
              <c16:uniqueId val="{00000006-4A97-4C44-8B3C-98F6E03B5155}"/>
            </c:ext>
          </c:extLst>
        </c:ser>
        <c:ser>
          <c:idx val="5"/>
          <c:order val="3"/>
          <c:tx>
            <c:strRef>
              <c:f>Debt!$U$2</c:f>
              <c:strCache>
                <c:ptCount val="1"/>
                <c:pt idx="0">
                  <c:v>Net Private Debt</c:v>
                </c:pt>
              </c:strCache>
            </c:strRef>
          </c:tx>
          <c:spPr>
            <a:ln w="38100">
              <a:solidFill>
                <a:srgbClr val="00B0F0"/>
              </a:solidFill>
              <a:prstDash val="sysDot"/>
            </a:ln>
          </c:spPr>
          <c:marker>
            <c:symbol val="none"/>
          </c:marker>
          <c:cat>
            <c:numRef>
              <c:f>Debt!$A$3:$A$37</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Debt!$U$3:$U$38</c:f>
              <c:numCache>
                <c:formatCode>General</c:formatCode>
                <c:ptCount val="36"/>
                <c:pt idx="12" formatCode="0.0%">
                  <c:v>0.57320237985964506</c:v>
                </c:pt>
                <c:pt idx="13" formatCode="0.0%">
                  <c:v>0.52626017776120326</c:v>
                </c:pt>
                <c:pt idx="14" formatCode="0.0%">
                  <c:v>0.49793240174284847</c:v>
                </c:pt>
                <c:pt idx="15" formatCode="0.0%">
                  <c:v>0.56588836140676257</c:v>
                </c:pt>
                <c:pt idx="16" formatCode="0.0%">
                  <c:v>0.61195401108961622</c:v>
                </c:pt>
                <c:pt idx="17" formatCode="0.0%">
                  <c:v>0.72689444386480662</c:v>
                </c:pt>
                <c:pt idx="18" formatCode="0.0%">
                  <c:v>0.79208041673449459</c:v>
                </c:pt>
                <c:pt idx="19" formatCode="0.0%">
                  <c:v>0.81523305459279061</c:v>
                </c:pt>
                <c:pt idx="20" formatCode="0.0%">
                  <c:v>0.87513761516216204</c:v>
                </c:pt>
                <c:pt idx="21" formatCode="0.0%">
                  <c:v>0.84105436640978382</c:v>
                </c:pt>
                <c:pt idx="22" formatCode="0.0%">
                  <c:v>0.68853504434502788</c:v>
                </c:pt>
                <c:pt idx="23" formatCode="0.0%">
                  <c:v>0.63308013316453327</c:v>
                </c:pt>
                <c:pt idx="24" formatCode="0.0%">
                  <c:v>0.5862632269669521</c:v>
                </c:pt>
                <c:pt idx="25" formatCode="0.0%">
                  <c:v>0.5379526193317935</c:v>
                </c:pt>
                <c:pt idx="26" formatCode="0.0%">
                  <c:v>0.51778591041384503</c:v>
                </c:pt>
                <c:pt idx="27" formatCode="0.0%">
                  <c:v>0.50180186172814389</c:v>
                </c:pt>
                <c:pt idx="28" formatCode="0.0%">
                  <c:v>0.50920127960183625</c:v>
                </c:pt>
                <c:pt idx="29" formatCode="0.0%">
                  <c:v>0.49779706917408995</c:v>
                </c:pt>
                <c:pt idx="30" formatCode="0.0%">
                  <c:v>0.48235489956719563</c:v>
                </c:pt>
                <c:pt idx="31" formatCode="0.0%">
                  <c:v>0.50151708694562924</c:v>
                </c:pt>
                <c:pt idx="32" formatCode="0.0%">
                  <c:v>0.46070367484109781</c:v>
                </c:pt>
                <c:pt idx="33" formatCode="0.0%">
                  <c:v>0.44426218551050756</c:v>
                </c:pt>
                <c:pt idx="34" formatCode="0.0%">
                  <c:v>0.40148860422389543</c:v>
                </c:pt>
                <c:pt idx="35" formatCode="0.0%">
                  <c:v>0.39331209424764069</c:v>
                </c:pt>
              </c:numCache>
            </c:numRef>
          </c:val>
          <c:smooth val="0"/>
          <c:extLst>
            <c:ext xmlns:c16="http://schemas.microsoft.com/office/drawing/2014/chart" uri="{C3380CC4-5D6E-409C-BE32-E72D297353CC}">
              <c16:uniqueId val="{00000007-4A97-4C44-8B3C-98F6E03B5155}"/>
            </c:ext>
          </c:extLst>
        </c:ser>
        <c:ser>
          <c:idx val="6"/>
          <c:order val="4"/>
          <c:tx>
            <c:strRef>
              <c:f>Debt!$X$2</c:f>
              <c:strCache>
                <c:ptCount val="1"/>
                <c:pt idx="0">
                  <c:v>Net Government Debt</c:v>
                </c:pt>
              </c:strCache>
            </c:strRef>
          </c:tx>
          <c:spPr>
            <a:ln w="38100">
              <a:solidFill>
                <a:srgbClr val="FF8989"/>
              </a:solidFill>
              <a:prstDash val="sysDot"/>
            </a:ln>
          </c:spPr>
          <c:marker>
            <c:symbol val="none"/>
          </c:marker>
          <c:cat>
            <c:numRef>
              <c:f>Debt!$A$3:$A$37</c:f>
              <c:numCache>
                <c:formatCode>General</c:formatCode>
                <c:ptCount val="35"/>
                <c:pt idx="0">
                  <c:v>1989</c:v>
                </c:pt>
                <c:pt idx="1">
                  <c:v>1990</c:v>
                </c:pt>
                <c:pt idx="2">
                  <c:v>1991</c:v>
                </c:pt>
                <c:pt idx="3">
                  <c:v>1992</c:v>
                </c:pt>
                <c:pt idx="4">
                  <c:v>1993</c:v>
                </c:pt>
                <c:pt idx="5">
                  <c:v>1994</c:v>
                </c:pt>
                <c:pt idx="6">
                  <c:v>1995</c:v>
                </c:pt>
                <c:pt idx="7">
                  <c:v>1996</c:v>
                </c:pt>
                <c:pt idx="8">
                  <c:v>1997</c:v>
                </c:pt>
                <c:pt idx="9">
                  <c:v>1998</c:v>
                </c:pt>
                <c:pt idx="10">
                  <c:v>1999</c:v>
                </c:pt>
                <c:pt idx="11">
                  <c:v>2000</c:v>
                </c:pt>
                <c:pt idx="12">
                  <c:v>2001</c:v>
                </c:pt>
                <c:pt idx="13">
                  <c:v>2002</c:v>
                </c:pt>
                <c:pt idx="14">
                  <c:v>2003</c:v>
                </c:pt>
                <c:pt idx="15">
                  <c:v>2004</c:v>
                </c:pt>
                <c:pt idx="16">
                  <c:v>2005</c:v>
                </c:pt>
                <c:pt idx="17">
                  <c:v>2006</c:v>
                </c:pt>
                <c:pt idx="18">
                  <c:v>2007</c:v>
                </c:pt>
                <c:pt idx="19">
                  <c:v>2008</c:v>
                </c:pt>
                <c:pt idx="20">
                  <c:v>2009</c:v>
                </c:pt>
                <c:pt idx="21">
                  <c:v>2010</c:v>
                </c:pt>
                <c:pt idx="22">
                  <c:v>2011</c:v>
                </c:pt>
                <c:pt idx="23">
                  <c:v>2012</c:v>
                </c:pt>
                <c:pt idx="24">
                  <c:v>2013</c:v>
                </c:pt>
                <c:pt idx="25">
                  <c:v>2014</c:v>
                </c:pt>
                <c:pt idx="26">
                  <c:v>2015</c:v>
                </c:pt>
                <c:pt idx="27">
                  <c:v>2016</c:v>
                </c:pt>
                <c:pt idx="28">
                  <c:v>2017</c:v>
                </c:pt>
                <c:pt idx="29">
                  <c:v>2018</c:v>
                </c:pt>
                <c:pt idx="30">
                  <c:v>2019</c:v>
                </c:pt>
                <c:pt idx="31">
                  <c:v>2020</c:v>
                </c:pt>
                <c:pt idx="32">
                  <c:v>2021</c:v>
                </c:pt>
                <c:pt idx="33">
                  <c:v>2022</c:v>
                </c:pt>
                <c:pt idx="34">
                  <c:v>2023</c:v>
                </c:pt>
              </c:numCache>
            </c:numRef>
          </c:cat>
          <c:val>
            <c:numRef>
              <c:f>Debt!$X$3:$X$38</c:f>
              <c:numCache>
                <c:formatCode>General</c:formatCode>
                <c:ptCount val="36"/>
                <c:pt idx="12" formatCode="0.0%">
                  <c:v>6.2642378524520398E-2</c:v>
                </c:pt>
                <c:pt idx="13" formatCode="0.0%">
                  <c:v>8.3038100565603831E-2</c:v>
                </c:pt>
                <c:pt idx="14" formatCode="0.0%">
                  <c:v>5.2581353888490244E-2</c:v>
                </c:pt>
                <c:pt idx="15" formatCode="0.0%">
                  <c:v>4.5210446914229561E-2</c:v>
                </c:pt>
                <c:pt idx="16" formatCode="0.0%">
                  <c:v>3.7273791885299466E-2</c:v>
                </c:pt>
                <c:pt idx="17" formatCode="0.0%">
                  <c:v>-1.0016141207951539E-2</c:v>
                </c:pt>
                <c:pt idx="18" formatCode="0.0%">
                  <c:v>-4.8963977581916701E-2</c:v>
                </c:pt>
                <c:pt idx="19" formatCode="0.0%">
                  <c:v>-6.1888971624177037E-2</c:v>
                </c:pt>
                <c:pt idx="20" formatCode="0.0%">
                  <c:v>-3.8411091387002806E-2</c:v>
                </c:pt>
                <c:pt idx="21" formatCode="0.0%">
                  <c:v>-4.307109374598888E-2</c:v>
                </c:pt>
                <c:pt idx="22" formatCode="0.0%">
                  <c:v>-2.4595793108861157E-2</c:v>
                </c:pt>
                <c:pt idx="23" formatCode="0.0%">
                  <c:v>2.7894218596145732E-2</c:v>
                </c:pt>
                <c:pt idx="24" formatCode="0.0%">
                  <c:v>6.8660921597239424E-2</c:v>
                </c:pt>
                <c:pt idx="25" formatCode="0.0%">
                  <c:v>5.0390259400142537E-2</c:v>
                </c:pt>
                <c:pt idx="26" formatCode="0.0%">
                  <c:v>5.1618454039857237E-2</c:v>
                </c:pt>
                <c:pt idx="27" formatCode="0.0%">
                  <c:v>4.9172630483352832E-2</c:v>
                </c:pt>
                <c:pt idx="28" formatCode="0.0%">
                  <c:v>2.2024907324579325E-2</c:v>
                </c:pt>
                <c:pt idx="29" formatCode="0.0%">
                  <c:v>1.3599059716265259E-2</c:v>
                </c:pt>
                <c:pt idx="30" formatCode="0.0%">
                  <c:v>1.6894383988197433E-2</c:v>
                </c:pt>
                <c:pt idx="31" formatCode="0.0%">
                  <c:v>-5.0609773071010805E-2</c:v>
                </c:pt>
                <c:pt idx="32" formatCode="0.0%">
                  <c:v>3.0766748654506491E-2</c:v>
                </c:pt>
                <c:pt idx="33" formatCode="0.0%">
                  <c:v>4.1927290753438012E-2</c:v>
                </c:pt>
                <c:pt idx="34" formatCode="0.0%">
                  <c:v>6.8359409742251409E-2</c:v>
                </c:pt>
                <c:pt idx="35" formatCode="0.0%">
                  <c:v>9.3330862926085098E-2</c:v>
                </c:pt>
              </c:numCache>
            </c:numRef>
          </c:val>
          <c:smooth val="0"/>
          <c:extLst>
            <c:ext xmlns:c16="http://schemas.microsoft.com/office/drawing/2014/chart" uri="{C3380CC4-5D6E-409C-BE32-E72D297353CC}">
              <c16:uniqueId val="{00000008-4A97-4C44-8B3C-98F6E03B5155}"/>
            </c:ext>
          </c:extLst>
        </c:ser>
        <c:dLbls>
          <c:showLegendKey val="0"/>
          <c:showVal val="0"/>
          <c:showCatName val="0"/>
          <c:showSerName val="0"/>
          <c:showPercent val="0"/>
          <c:showBubbleSize val="0"/>
        </c:dLbls>
        <c:marker val="1"/>
        <c:smooth val="0"/>
        <c:axId val="502950616"/>
        <c:axId val="502947872"/>
      </c:lineChart>
      <c:catAx>
        <c:axId val="502950616"/>
        <c:scaling>
          <c:orientation val="minMax"/>
        </c:scaling>
        <c:delete val="0"/>
        <c:axPos val="b"/>
        <c:numFmt formatCode="General" sourceLinked="1"/>
        <c:majorTickMark val="out"/>
        <c:minorTickMark val="none"/>
        <c:tickLblPos val="low"/>
        <c:txPr>
          <a:bodyPr rot="-2700000"/>
          <a:lstStyle/>
          <a:p>
            <a:pPr>
              <a:defRPr sz="1200"/>
            </a:pPr>
            <a:endParaRPr lang="en-US"/>
          </a:p>
        </c:txPr>
        <c:crossAx val="502947872"/>
        <c:crosses val="autoZero"/>
        <c:auto val="1"/>
        <c:lblAlgn val="ctr"/>
        <c:lblOffset val="100"/>
        <c:noMultiLvlLbl val="0"/>
      </c:catAx>
      <c:valAx>
        <c:axId val="502947872"/>
        <c:scaling>
          <c:orientation val="minMax"/>
          <c:max val="1.4"/>
          <c:min val="-0.1"/>
        </c:scaling>
        <c:delete val="0"/>
        <c:axPos val="l"/>
        <c:majorGridlines/>
        <c:numFmt formatCode="0%" sourceLinked="0"/>
        <c:majorTickMark val="out"/>
        <c:minorTickMark val="none"/>
        <c:tickLblPos val="nextTo"/>
        <c:txPr>
          <a:bodyPr/>
          <a:lstStyle/>
          <a:p>
            <a:pPr>
              <a:defRPr sz="1200"/>
            </a:pPr>
            <a:endParaRPr lang="en-US"/>
          </a:p>
        </c:txPr>
        <c:crossAx val="502950616"/>
        <c:crosses val="autoZero"/>
        <c:crossBetween val="midCat"/>
        <c:majorUnit val="0.1"/>
      </c:valAx>
    </c:plotArea>
    <c:legend>
      <c:legendPos val="b"/>
      <c:legendEntry>
        <c:idx val="0"/>
        <c:delete val="1"/>
      </c:legendEntry>
      <c:legendEntry>
        <c:idx val="1"/>
        <c:delete val="1"/>
      </c:legendEntry>
      <c:legendEntry>
        <c:idx val="2"/>
        <c:delete val="1"/>
      </c:legendEntry>
      <c:legendEntry>
        <c:idx val="3"/>
        <c:delete val="1"/>
      </c:legendEntry>
      <c:legendEntry>
        <c:idx val="4"/>
        <c:delete val="1"/>
      </c:legendEntry>
      <c:legendEntry>
        <c:idx val="5"/>
        <c:delete val="1"/>
      </c:legendEntry>
      <c:overlay val="0"/>
      <c:txPr>
        <a:bodyPr/>
        <a:lstStyle/>
        <a:p>
          <a:pPr>
            <a:defRPr sz="1200"/>
          </a:pPr>
          <a:endParaRPr lang="en-US"/>
        </a:p>
      </c:txPr>
    </c:legend>
    <c:plotVisOnly val="1"/>
    <c:dispBlanksAs val="gap"/>
    <c:showDLblsOverMax val="0"/>
  </c:chart>
  <c:txPr>
    <a:bodyPr/>
    <a:lstStyle/>
    <a:p>
      <a:pPr>
        <a:defRPr>
          <a:solidFill>
            <a:srgbClr val="0070C0"/>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t>Foreign direct and portfolio equity investment in New Zealand </a:t>
            </a:r>
          </a:p>
          <a:p>
            <a:pPr>
              <a:defRPr/>
            </a:pPr>
            <a:r>
              <a:rPr lang="en-US" sz="2000"/>
              <a:t>compared to value of all local equity</a:t>
            </a:r>
          </a:p>
          <a:p>
            <a:pPr>
              <a:defRPr/>
            </a:pPr>
            <a:r>
              <a:rPr lang="en-US" sz="1200"/>
              <a:t>Source: Statistics New Zealand</a:t>
            </a:r>
          </a:p>
        </c:rich>
      </c:tx>
      <c:overlay val="0"/>
    </c:title>
    <c:autoTitleDeleted val="0"/>
    <c:plotArea>
      <c:layout>
        <c:manualLayout>
          <c:layoutTarget val="inner"/>
          <c:xMode val="edge"/>
          <c:yMode val="edge"/>
          <c:x val="8.9676820848635416E-2"/>
          <c:y val="0.21206317006984296"/>
          <c:w val="0.58802950118852826"/>
          <c:h val="0.71579394101161076"/>
        </c:manualLayout>
      </c:layout>
      <c:areaChart>
        <c:grouping val="stacked"/>
        <c:varyColors val="0"/>
        <c:ser>
          <c:idx val="3"/>
          <c:order val="0"/>
          <c:tx>
            <c:strRef>
              <c:f>'Direct Investment Consolidated'!$AP$2</c:f>
              <c:strCache>
                <c:ptCount val="1"/>
                <c:pt idx="0">
                  <c:v>Value Government owned</c:v>
                </c:pt>
              </c:strCache>
            </c:strRef>
          </c:tx>
          <c:spPr>
            <a:solidFill>
              <a:srgbClr val="C00000"/>
            </a:solidFill>
          </c:spPr>
          <c:cat>
            <c:numRef>
              <c:f>'Direct Investment Consolidated'!$A$21:$A$37</c:f>
              <c:numCache>
                <c:formatCode>@</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'Direct Investment Consolidated'!$AP$21:$AP$37</c:f>
              <c:numCache>
                <c:formatCode>#,##0</c:formatCode>
                <c:ptCount val="17"/>
                <c:pt idx="0">
                  <c:v>52745</c:v>
                </c:pt>
                <c:pt idx="1">
                  <c:v>57017</c:v>
                </c:pt>
                <c:pt idx="2">
                  <c:v>60273</c:v>
                </c:pt>
                <c:pt idx="3">
                  <c:v>62917</c:v>
                </c:pt>
                <c:pt idx="4">
                  <c:v>67635</c:v>
                </c:pt>
                <c:pt idx="5">
                  <c:v>68945</c:v>
                </c:pt>
                <c:pt idx="6">
                  <c:v>62994</c:v>
                </c:pt>
                <c:pt idx="7">
                  <c:v>64111</c:v>
                </c:pt>
                <c:pt idx="8">
                  <c:v>69830</c:v>
                </c:pt>
                <c:pt idx="9">
                  <c:v>75049</c:v>
                </c:pt>
                <c:pt idx="10">
                  <c:v>86085</c:v>
                </c:pt>
                <c:pt idx="11">
                  <c:v>95487</c:v>
                </c:pt>
                <c:pt idx="12">
                  <c:v>101518</c:v>
                </c:pt>
                <c:pt idx="13">
                  <c:v>101348</c:v>
                </c:pt>
                <c:pt idx="14">
                  <c:v>121189</c:v>
                </c:pt>
                <c:pt idx="15">
                  <c:v>137404</c:v>
                </c:pt>
                <c:pt idx="16">
                  <c:v>147356</c:v>
                </c:pt>
              </c:numCache>
            </c:numRef>
          </c:val>
          <c:extLst>
            <c:ext xmlns:c16="http://schemas.microsoft.com/office/drawing/2014/chart" uri="{C3380CC4-5D6E-409C-BE32-E72D297353CC}">
              <c16:uniqueId val="{00000000-698E-4AE3-BFFF-EA6C69589595}"/>
            </c:ext>
          </c:extLst>
        </c:ser>
        <c:ser>
          <c:idx val="1"/>
          <c:order val="1"/>
          <c:tx>
            <c:strRef>
              <c:f>'Direct Investment Consolidated'!$AK$2</c:f>
              <c:strCache>
                <c:ptCount val="1"/>
                <c:pt idx="0">
                  <c:v>Foreign owned</c:v>
                </c:pt>
              </c:strCache>
            </c:strRef>
          </c:tx>
          <c:spPr>
            <a:solidFill>
              <a:schemeClr val="tx1">
                <a:lumMod val="65000"/>
                <a:lumOff val="35000"/>
              </a:schemeClr>
            </a:solidFill>
          </c:spPr>
          <c:cat>
            <c:numRef>
              <c:f>'Direct Investment Consolidated'!$A$21:$A$37</c:f>
              <c:numCache>
                <c:formatCode>@</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'Direct Investment Consolidated'!$AK$21:$AK$37</c:f>
              <c:numCache>
                <c:formatCode>#,##0</c:formatCode>
                <c:ptCount val="17"/>
                <c:pt idx="0">
                  <c:v>62623</c:v>
                </c:pt>
                <c:pt idx="1">
                  <c:v>59466</c:v>
                </c:pt>
                <c:pt idx="2">
                  <c:v>53773</c:v>
                </c:pt>
                <c:pt idx="3">
                  <c:v>58328</c:v>
                </c:pt>
                <c:pt idx="4">
                  <c:v>58506</c:v>
                </c:pt>
                <c:pt idx="5">
                  <c:v>63105</c:v>
                </c:pt>
                <c:pt idx="6">
                  <c:v>69511</c:v>
                </c:pt>
                <c:pt idx="7">
                  <c:v>82865</c:v>
                </c:pt>
                <c:pt idx="8">
                  <c:v>94363</c:v>
                </c:pt>
                <c:pt idx="9">
                  <c:v>103318</c:v>
                </c:pt>
                <c:pt idx="10">
                  <c:v>108015</c:v>
                </c:pt>
                <c:pt idx="11">
                  <c:v>117378</c:v>
                </c:pt>
                <c:pt idx="12">
                  <c:v>137663</c:v>
                </c:pt>
                <c:pt idx="13">
                  <c:v>148609</c:v>
                </c:pt>
                <c:pt idx="14">
                  <c:v>179973</c:v>
                </c:pt>
                <c:pt idx="15">
                  <c:v>180672</c:v>
                </c:pt>
                <c:pt idx="16">
                  <c:v>189140</c:v>
                </c:pt>
              </c:numCache>
            </c:numRef>
          </c:val>
          <c:extLst>
            <c:ext xmlns:c16="http://schemas.microsoft.com/office/drawing/2014/chart" uri="{C3380CC4-5D6E-409C-BE32-E72D297353CC}">
              <c16:uniqueId val="{00000001-698E-4AE3-BFFF-EA6C69589595}"/>
            </c:ext>
          </c:extLst>
        </c:ser>
        <c:ser>
          <c:idx val="0"/>
          <c:order val="2"/>
          <c:tx>
            <c:strRef>
              <c:f>'Direct Investment Consolidated'!$AR$2</c:f>
              <c:strCache>
                <c:ptCount val="1"/>
                <c:pt idx="0">
                  <c:v>Value Private, in New Zealand </c:v>
                </c:pt>
              </c:strCache>
            </c:strRef>
          </c:tx>
          <c:cat>
            <c:numRef>
              <c:f>'Direct Investment Consolidated'!$A$21:$A$37</c:f>
              <c:numCache>
                <c:formatCode>@</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'Direct Investment Consolidated'!$AR$21:$AR$37</c:f>
              <c:numCache>
                <c:formatCode>#,##0</c:formatCode>
                <c:ptCount val="17"/>
                <c:pt idx="0">
                  <c:v>218773</c:v>
                </c:pt>
                <c:pt idx="1">
                  <c:v>204018</c:v>
                </c:pt>
                <c:pt idx="2">
                  <c:v>195898</c:v>
                </c:pt>
                <c:pt idx="3">
                  <c:v>190475</c:v>
                </c:pt>
                <c:pt idx="4">
                  <c:v>196230</c:v>
                </c:pt>
                <c:pt idx="5">
                  <c:v>196460</c:v>
                </c:pt>
                <c:pt idx="6">
                  <c:v>231115</c:v>
                </c:pt>
                <c:pt idx="7">
                  <c:v>254367</c:v>
                </c:pt>
                <c:pt idx="8">
                  <c:v>284866</c:v>
                </c:pt>
                <c:pt idx="9">
                  <c:v>278840</c:v>
                </c:pt>
                <c:pt idx="10">
                  <c:v>295889</c:v>
                </c:pt>
                <c:pt idx="11">
                  <c:v>309099</c:v>
                </c:pt>
                <c:pt idx="12">
                  <c:v>319515</c:v>
                </c:pt>
                <c:pt idx="13">
                  <c:v>336024</c:v>
                </c:pt>
                <c:pt idx="14">
                  <c:v>358557</c:v>
                </c:pt>
                <c:pt idx="15">
                  <c:v>392134</c:v>
                </c:pt>
                <c:pt idx="16">
                  <c:v>408913</c:v>
                </c:pt>
              </c:numCache>
            </c:numRef>
          </c:val>
          <c:extLst>
            <c:ext xmlns:c16="http://schemas.microsoft.com/office/drawing/2014/chart" uri="{C3380CC4-5D6E-409C-BE32-E72D297353CC}">
              <c16:uniqueId val="{00000002-698E-4AE3-BFFF-EA6C69589595}"/>
            </c:ext>
          </c:extLst>
        </c:ser>
        <c:dLbls>
          <c:showLegendKey val="0"/>
          <c:showVal val="0"/>
          <c:showCatName val="0"/>
          <c:showSerName val="0"/>
          <c:showPercent val="0"/>
          <c:showBubbleSize val="0"/>
        </c:dLbls>
        <c:axId val="396481880"/>
        <c:axId val="396477176"/>
      </c:areaChart>
      <c:lineChart>
        <c:grouping val="standard"/>
        <c:varyColors val="0"/>
        <c:ser>
          <c:idx val="4"/>
          <c:order val="3"/>
          <c:tx>
            <c:strRef>
              <c:f>'Direct Investment Consolidated'!$AT$2</c:f>
              <c:strCache>
                <c:ptCount val="1"/>
                <c:pt idx="0">
                  <c:v>Foreign owned as % of the value of total privately owned corporate equity</c:v>
                </c:pt>
              </c:strCache>
            </c:strRef>
          </c:tx>
          <c:spPr>
            <a:ln>
              <a:solidFill>
                <a:schemeClr val="tx2"/>
              </a:solidFill>
            </a:ln>
          </c:spPr>
          <c:marker>
            <c:symbol val="none"/>
          </c:marker>
          <c:cat>
            <c:numRef>
              <c:f>'Direct Investment Consolidated'!$A$13:$A$38</c:f>
              <c:numCache>
                <c:formatCode>@</c:formatCode>
                <c:ptCount val="26"/>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pt idx="25">
                  <c:v>2024</c:v>
                </c:pt>
              </c:numCache>
            </c:numRef>
          </c:cat>
          <c:val>
            <c:numRef>
              <c:f>'Direct Investment Consolidated'!$AT$21:$AT$37</c:f>
              <c:numCache>
                <c:formatCode>0.0%</c:formatCode>
                <c:ptCount val="17"/>
                <c:pt idx="0">
                  <c:v>0.28624647465637898</c:v>
                </c:pt>
                <c:pt idx="1">
                  <c:v>0.29147428168102812</c:v>
                </c:pt>
                <c:pt idx="2">
                  <c:v>0.27449489019796014</c:v>
                </c:pt>
                <c:pt idx="3">
                  <c:v>0.30622391389946185</c:v>
                </c:pt>
                <c:pt idx="4">
                  <c:v>0.29815012994954898</c:v>
                </c:pt>
                <c:pt idx="5">
                  <c:v>0.32121042451389598</c:v>
                </c:pt>
                <c:pt idx="6">
                  <c:v>0.30076368907253964</c:v>
                </c:pt>
                <c:pt idx="7">
                  <c:v>0.32576945908863963</c:v>
                </c:pt>
                <c:pt idx="8">
                  <c:v>0.33125399310553033</c:v>
                </c:pt>
                <c:pt idx="9">
                  <c:v>0.37052790130540814</c:v>
                </c:pt>
                <c:pt idx="10">
                  <c:v>0.36505243520374192</c:v>
                </c:pt>
                <c:pt idx="11">
                  <c:v>0.37974241262508129</c:v>
                </c:pt>
                <c:pt idx="12">
                  <c:v>0.4308498818521822</c:v>
                </c:pt>
                <c:pt idx="13">
                  <c:v>0.44225710068328455</c:v>
                </c:pt>
                <c:pt idx="14">
                  <c:v>0.50193693052987387</c:v>
                </c:pt>
                <c:pt idx="15">
                  <c:v>0.46074046116888617</c:v>
                </c:pt>
                <c:pt idx="16">
                  <c:v>0.46254337719759459</c:v>
                </c:pt>
              </c:numCache>
            </c:numRef>
          </c:val>
          <c:smooth val="0"/>
          <c:extLst>
            <c:ext xmlns:c16="http://schemas.microsoft.com/office/drawing/2014/chart" uri="{C3380CC4-5D6E-409C-BE32-E72D297353CC}">
              <c16:uniqueId val="{00000003-698E-4AE3-BFFF-EA6C69589595}"/>
            </c:ext>
          </c:extLst>
        </c:ser>
        <c:ser>
          <c:idx val="2"/>
          <c:order val="4"/>
          <c:tx>
            <c:strRef>
              <c:f>'Direct Investment Consolidated'!$AO$2</c:f>
              <c:strCache>
                <c:ptCount val="1"/>
                <c:pt idx="0">
                  <c:v>Foreign owned as % of the value of total corporate equity</c:v>
                </c:pt>
              </c:strCache>
            </c:strRef>
          </c:tx>
          <c:spPr>
            <a:ln>
              <a:solidFill>
                <a:schemeClr val="tx1"/>
              </a:solidFill>
              <a:prstDash val="solid"/>
            </a:ln>
          </c:spPr>
          <c:marker>
            <c:symbol val="none"/>
          </c:marker>
          <c:cat>
            <c:numRef>
              <c:f>'Direct Investment Consolidated'!$A$13:$A$38</c:f>
              <c:numCache>
                <c:formatCode>@</c:formatCode>
                <c:ptCount val="26"/>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pt idx="21">
                  <c:v>2020</c:v>
                </c:pt>
                <c:pt idx="22">
                  <c:v>2021</c:v>
                </c:pt>
                <c:pt idx="23">
                  <c:v>2022</c:v>
                </c:pt>
                <c:pt idx="24">
                  <c:v>2023</c:v>
                </c:pt>
                <c:pt idx="25">
                  <c:v>2024</c:v>
                </c:pt>
              </c:numCache>
            </c:numRef>
          </c:cat>
          <c:val>
            <c:numRef>
              <c:f>'Direct Investment Consolidated'!$AO$21:$AO$37</c:f>
              <c:numCache>
                <c:formatCode>0.0%</c:formatCode>
                <c:ptCount val="17"/>
                <c:pt idx="0">
                  <c:v>0.23064032587158126</c:v>
                </c:pt>
                <c:pt idx="1">
                  <c:v>0.22780853142298926</c:v>
                </c:pt>
                <c:pt idx="2">
                  <c:v>0.20991056755058143</c:v>
                </c:pt>
                <c:pt idx="3">
                  <c:v>0.23018879838353223</c:v>
                </c:pt>
                <c:pt idx="4">
                  <c:v>0.22172701949860724</c:v>
                </c:pt>
                <c:pt idx="5">
                  <c:v>0.23776869312936832</c:v>
                </c:pt>
                <c:pt idx="6">
                  <c:v>0.23634434852384661</c:v>
                </c:pt>
                <c:pt idx="7">
                  <c:v>0.26019065681145953</c:v>
                </c:pt>
                <c:pt idx="8">
                  <c:v>0.2660390869928051</c:v>
                </c:pt>
                <c:pt idx="9">
                  <c:v>0.29195030080053352</c:v>
                </c:pt>
                <c:pt idx="10">
                  <c:v>0.28278102698089397</c:v>
                </c:pt>
                <c:pt idx="11">
                  <c:v>0.29011878809449659</c:v>
                </c:pt>
                <c:pt idx="12">
                  <c:v>0.32696486973705147</c:v>
                </c:pt>
                <c:pt idx="13">
                  <c:v>0.33977712336409283</c:v>
                </c:pt>
                <c:pt idx="14">
                  <c:v>0.37514226278072149</c:v>
                </c:pt>
                <c:pt idx="15">
                  <c:v>0.34118797895524022</c:v>
                </c:pt>
                <c:pt idx="16">
                  <c:v>0.34001535228459612</c:v>
                </c:pt>
              </c:numCache>
            </c:numRef>
          </c:val>
          <c:smooth val="0"/>
          <c:extLst>
            <c:ext xmlns:c16="http://schemas.microsoft.com/office/drawing/2014/chart" uri="{C3380CC4-5D6E-409C-BE32-E72D297353CC}">
              <c16:uniqueId val="{00000004-698E-4AE3-BFFF-EA6C69589595}"/>
            </c:ext>
          </c:extLst>
        </c:ser>
        <c:dLbls>
          <c:showLegendKey val="0"/>
          <c:showVal val="0"/>
          <c:showCatName val="0"/>
          <c:showSerName val="0"/>
          <c:showPercent val="0"/>
          <c:showBubbleSize val="0"/>
        </c:dLbls>
        <c:marker val="1"/>
        <c:smooth val="0"/>
        <c:axId val="396482272"/>
        <c:axId val="396482664"/>
      </c:lineChart>
      <c:catAx>
        <c:axId val="396481880"/>
        <c:scaling>
          <c:orientation val="minMax"/>
        </c:scaling>
        <c:delete val="0"/>
        <c:axPos val="b"/>
        <c:numFmt formatCode="@" sourceLinked="1"/>
        <c:majorTickMark val="out"/>
        <c:minorTickMark val="none"/>
        <c:tickLblPos val="nextTo"/>
        <c:crossAx val="396477176"/>
        <c:crosses val="autoZero"/>
        <c:auto val="1"/>
        <c:lblAlgn val="ctr"/>
        <c:lblOffset val="100"/>
        <c:tickLblSkip val="2"/>
        <c:noMultiLvlLbl val="0"/>
      </c:catAx>
      <c:valAx>
        <c:axId val="396477176"/>
        <c:scaling>
          <c:orientation val="minMax"/>
          <c:max val="800000"/>
          <c:min val="0"/>
        </c:scaling>
        <c:delete val="0"/>
        <c:axPos val="l"/>
        <c:majorGridlines/>
        <c:title>
          <c:tx>
            <c:rich>
              <a:bodyPr rot="0" vert="horz"/>
              <a:lstStyle/>
              <a:p>
                <a:pPr>
                  <a:defRPr/>
                </a:pPr>
                <a:r>
                  <a:rPr lang="en-US"/>
                  <a:t>$ million</a:t>
                </a:r>
              </a:p>
            </c:rich>
          </c:tx>
          <c:layout>
            <c:manualLayout>
              <c:xMode val="edge"/>
              <c:yMode val="edge"/>
              <c:x val="2.6679555887008346E-2"/>
              <c:y val="0.13786040304283997"/>
            </c:manualLayout>
          </c:layout>
          <c:overlay val="0"/>
        </c:title>
        <c:numFmt formatCode="#,##0" sourceLinked="1"/>
        <c:majorTickMark val="out"/>
        <c:minorTickMark val="none"/>
        <c:tickLblPos val="nextTo"/>
        <c:crossAx val="396481880"/>
        <c:crosses val="autoZero"/>
        <c:crossBetween val="between"/>
      </c:valAx>
      <c:valAx>
        <c:axId val="396482664"/>
        <c:scaling>
          <c:orientation val="minMax"/>
          <c:max val="0.60000000000000009"/>
          <c:min val="0"/>
        </c:scaling>
        <c:delete val="0"/>
        <c:axPos val="r"/>
        <c:numFmt formatCode="0%" sourceLinked="0"/>
        <c:majorTickMark val="out"/>
        <c:minorTickMark val="none"/>
        <c:tickLblPos val="nextTo"/>
        <c:crossAx val="396482272"/>
        <c:crosses val="max"/>
        <c:crossBetween val="between"/>
      </c:valAx>
      <c:catAx>
        <c:axId val="396482272"/>
        <c:scaling>
          <c:orientation val="minMax"/>
        </c:scaling>
        <c:delete val="1"/>
        <c:axPos val="b"/>
        <c:numFmt formatCode="@" sourceLinked="1"/>
        <c:majorTickMark val="out"/>
        <c:minorTickMark val="none"/>
        <c:tickLblPos val="nextTo"/>
        <c:crossAx val="396482664"/>
        <c:crossesAt val="0"/>
        <c:auto val="1"/>
        <c:lblAlgn val="ctr"/>
        <c:lblOffset val="100"/>
        <c:noMultiLvlLbl val="0"/>
      </c:catAx>
    </c:plotArea>
    <c:legend>
      <c:legendPos val="r"/>
      <c:legendEntry>
        <c:idx val="0"/>
        <c:delete val="1"/>
      </c:legendEntry>
      <c:legendEntry>
        <c:idx val="1"/>
        <c:delete val="1"/>
      </c:legendEntry>
      <c:legendEntry>
        <c:idx val="2"/>
        <c:delete val="1"/>
      </c:legendEntry>
      <c:layout>
        <c:manualLayout>
          <c:xMode val="edge"/>
          <c:yMode val="edge"/>
          <c:x val="0.7238940264531103"/>
          <c:y val="0.46475649507094552"/>
          <c:w val="0.22517770804965168"/>
          <c:h val="0.27543609591173984"/>
        </c:manualLayout>
      </c:layout>
      <c:overlay val="0"/>
    </c:legend>
    <c:plotVisOnly val="1"/>
    <c:dispBlanksAs val="gap"/>
    <c:showDLblsOverMax val="0"/>
  </c:chart>
  <c:txPr>
    <a:bodyPr/>
    <a:lstStyle/>
    <a:p>
      <a:pPr>
        <a:defRPr sz="1200">
          <a:solidFill>
            <a:srgbClr val="0070C0"/>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b="1" i="0" u="none" strike="noStrike" kern="1200" baseline="0">
                <a:solidFill>
                  <a:srgbClr val="0070C0"/>
                </a:solidFill>
              </a:rPr>
              <a:t>New Zealand's wealth, including overseas investment by NZ residents</a:t>
            </a:r>
          </a:p>
          <a:p>
            <a:pPr>
              <a:defRPr/>
            </a:pPr>
            <a:r>
              <a:rPr lang="en-US" sz="1600" b="1" i="0" u="none" strike="noStrike" kern="1200" baseline="0">
                <a:solidFill>
                  <a:srgbClr val="0070C0"/>
                </a:solidFill>
              </a:rPr>
              <a:t>$ million market value</a:t>
            </a:r>
          </a:p>
        </c:rich>
      </c:tx>
      <c:overlay val="0"/>
    </c:title>
    <c:autoTitleDeleted val="0"/>
    <c:plotArea>
      <c:layout>
        <c:manualLayout>
          <c:layoutTarget val="inner"/>
          <c:xMode val="edge"/>
          <c:yMode val="edge"/>
          <c:x val="0.12798052197165657"/>
          <c:y val="0.17944789491596397"/>
          <c:w val="0.59590868292165033"/>
          <c:h val="0.72196084327853272"/>
        </c:manualLayout>
      </c:layout>
      <c:areaChart>
        <c:grouping val="stacked"/>
        <c:varyColors val="0"/>
        <c:ser>
          <c:idx val="0"/>
          <c:order val="0"/>
          <c:tx>
            <c:strRef>
              <c:f>'New Zealand wealth'!$AM$3</c:f>
              <c:strCache>
                <c:ptCount val="1"/>
                <c:pt idx="0">
                  <c:v>Owner occupied housing and land</c:v>
                </c:pt>
              </c:strCache>
            </c:strRef>
          </c:tx>
          <c:spPr>
            <a:solidFill>
              <a:srgbClr val="A54E07"/>
            </a:solidFill>
          </c:spPr>
          <c:cat>
            <c:numRef>
              <c:f>'New Zealand wealth'!$A$31:$A$47</c:f>
              <c:numCache>
                <c:formatCode>###0;###0</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'New Zealand wealth'!$AM$31:$AM$47</c:f>
              <c:numCache>
                <c:formatCode>_-* #,##0_-;\-* #,##0_-;_-* "-"??_-;_-@_-</c:formatCode>
                <c:ptCount val="17"/>
                <c:pt idx="0">
                  <c:v>456682</c:v>
                </c:pt>
                <c:pt idx="1">
                  <c:v>478026</c:v>
                </c:pt>
                <c:pt idx="2">
                  <c:v>437375</c:v>
                </c:pt>
                <c:pt idx="3">
                  <c:v>468016</c:v>
                </c:pt>
                <c:pt idx="4">
                  <c:v>461845</c:v>
                </c:pt>
                <c:pt idx="5">
                  <c:v>469483</c:v>
                </c:pt>
                <c:pt idx="6">
                  <c:v>508359</c:v>
                </c:pt>
                <c:pt idx="7">
                  <c:v>547685</c:v>
                </c:pt>
                <c:pt idx="8">
                  <c:v>595920</c:v>
                </c:pt>
                <c:pt idx="9">
                  <c:v>679595</c:v>
                </c:pt>
                <c:pt idx="10">
                  <c:v>771991</c:v>
                </c:pt>
                <c:pt idx="11">
                  <c:v>801257</c:v>
                </c:pt>
                <c:pt idx="12">
                  <c:v>833494</c:v>
                </c:pt>
                <c:pt idx="13">
                  <c:v>905896</c:v>
                </c:pt>
                <c:pt idx="14">
                  <c:v>1115898</c:v>
                </c:pt>
                <c:pt idx="15">
                  <c:v>1273487</c:v>
                </c:pt>
                <c:pt idx="16">
                  <c:v>1164064</c:v>
                </c:pt>
              </c:numCache>
            </c:numRef>
          </c:val>
          <c:extLst>
            <c:ext xmlns:c16="http://schemas.microsoft.com/office/drawing/2014/chart" uri="{C3380CC4-5D6E-409C-BE32-E72D297353CC}">
              <c16:uniqueId val="{00000000-ED97-4060-8129-1905C4DFE8A1}"/>
            </c:ext>
          </c:extLst>
        </c:ser>
        <c:ser>
          <c:idx val="1"/>
          <c:order val="1"/>
          <c:tx>
            <c:strRef>
              <c:f>'New Zealand wealth'!$AN$3</c:f>
              <c:strCache>
                <c:ptCount val="1"/>
                <c:pt idx="0">
                  <c:v>Net household financial wealth</c:v>
                </c:pt>
              </c:strCache>
            </c:strRef>
          </c:tx>
          <c:spPr>
            <a:solidFill>
              <a:srgbClr val="0070C0"/>
            </a:solidFill>
          </c:spPr>
          <c:cat>
            <c:numRef>
              <c:f>'New Zealand wealth'!$A$31:$A$47</c:f>
              <c:numCache>
                <c:formatCode>###0;###0</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'New Zealand wealth'!$AN$31:$AN$47</c:f>
              <c:numCache>
                <c:formatCode>_-* #,##0_-;\-* #,##0_-;_-* "-"??_-;_-@_-</c:formatCode>
                <c:ptCount val="17"/>
                <c:pt idx="0">
                  <c:v>492224</c:v>
                </c:pt>
                <c:pt idx="1">
                  <c:v>500574</c:v>
                </c:pt>
                <c:pt idx="2">
                  <c:v>499620</c:v>
                </c:pt>
                <c:pt idx="3">
                  <c:v>510282</c:v>
                </c:pt>
                <c:pt idx="4">
                  <c:v>530850</c:v>
                </c:pt>
                <c:pt idx="5">
                  <c:v>538402</c:v>
                </c:pt>
                <c:pt idx="6">
                  <c:v>577868</c:v>
                </c:pt>
                <c:pt idx="7">
                  <c:v>617179</c:v>
                </c:pt>
                <c:pt idx="8">
                  <c:v>679170</c:v>
                </c:pt>
                <c:pt idx="9">
                  <c:v>689304</c:v>
                </c:pt>
                <c:pt idx="10">
                  <c:v>763336</c:v>
                </c:pt>
                <c:pt idx="11">
                  <c:v>850839</c:v>
                </c:pt>
                <c:pt idx="12">
                  <c:v>891658</c:v>
                </c:pt>
                <c:pt idx="13">
                  <c:v>898465</c:v>
                </c:pt>
                <c:pt idx="14">
                  <c:v>1022614</c:v>
                </c:pt>
                <c:pt idx="15">
                  <c:v>1199589</c:v>
                </c:pt>
                <c:pt idx="16">
                  <c:v>1239428</c:v>
                </c:pt>
              </c:numCache>
            </c:numRef>
          </c:val>
          <c:extLst>
            <c:ext xmlns:c16="http://schemas.microsoft.com/office/drawing/2014/chart" uri="{C3380CC4-5D6E-409C-BE32-E72D297353CC}">
              <c16:uniqueId val="{00000001-ED97-4060-8129-1905C4DFE8A1}"/>
            </c:ext>
          </c:extLst>
        </c:ser>
        <c:ser>
          <c:idx val="3"/>
          <c:order val="2"/>
          <c:tx>
            <c:strRef>
              <c:f>'New Zealand wealth'!$AP$2</c:f>
              <c:strCache>
                <c:ptCount val="1"/>
                <c:pt idx="0">
                  <c:v>Government net worth (central and local)</c:v>
                </c:pt>
              </c:strCache>
            </c:strRef>
          </c:tx>
          <c:spPr>
            <a:solidFill>
              <a:srgbClr val="C00000"/>
            </a:solidFill>
          </c:spPr>
          <c:cat>
            <c:numRef>
              <c:f>'New Zealand wealth'!$A$31:$A$47</c:f>
              <c:numCache>
                <c:formatCode>###0;###0</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'New Zealand wealth'!$AP$31:$AP$47</c:f>
              <c:numCache>
                <c:formatCode>_-* #,##0_-;\-* #,##0_-;_-* "-"??_-;_-@_-</c:formatCode>
                <c:ptCount val="17"/>
                <c:pt idx="0">
                  <c:v>163676</c:v>
                </c:pt>
                <c:pt idx="1">
                  <c:v>181387</c:v>
                </c:pt>
                <c:pt idx="2">
                  <c:v>192793</c:v>
                </c:pt>
                <c:pt idx="3">
                  <c:v>198833</c:v>
                </c:pt>
                <c:pt idx="4">
                  <c:v>200070</c:v>
                </c:pt>
                <c:pt idx="5">
                  <c:v>191316</c:v>
                </c:pt>
                <c:pt idx="6">
                  <c:v>183365</c:v>
                </c:pt>
                <c:pt idx="7">
                  <c:v>197392</c:v>
                </c:pt>
                <c:pt idx="8">
                  <c:v>216297</c:v>
                </c:pt>
                <c:pt idx="9">
                  <c:v>229595</c:v>
                </c:pt>
                <c:pt idx="10">
                  <c:v>253882</c:v>
                </c:pt>
                <c:pt idx="11">
                  <c:v>281419</c:v>
                </c:pt>
                <c:pt idx="12">
                  <c:v>305072</c:v>
                </c:pt>
                <c:pt idx="13">
                  <c:v>316301</c:v>
                </c:pt>
                <c:pt idx="14">
                  <c:v>332522</c:v>
                </c:pt>
                <c:pt idx="15">
                  <c:v>372160</c:v>
                </c:pt>
                <c:pt idx="16">
                  <c:v>409250</c:v>
                </c:pt>
              </c:numCache>
            </c:numRef>
          </c:val>
          <c:extLst>
            <c:ext xmlns:c16="http://schemas.microsoft.com/office/drawing/2014/chart" uri="{C3380CC4-5D6E-409C-BE32-E72D297353CC}">
              <c16:uniqueId val="{00000002-ED97-4060-8129-1905C4DFE8A1}"/>
            </c:ext>
          </c:extLst>
        </c:ser>
        <c:ser>
          <c:idx val="5"/>
          <c:order val="3"/>
          <c:tx>
            <c:strRef>
              <c:f>'New Zealand wealth'!$AQ$2</c:f>
              <c:strCache>
                <c:ptCount val="1"/>
                <c:pt idx="0">
                  <c:v>Non-profit institutions serving households net worth</c:v>
                </c:pt>
              </c:strCache>
            </c:strRef>
          </c:tx>
          <c:spPr>
            <a:solidFill>
              <a:srgbClr val="92D050"/>
            </a:solidFill>
          </c:spPr>
          <c:cat>
            <c:numRef>
              <c:f>'New Zealand wealth'!$A$31:$A$47</c:f>
              <c:numCache>
                <c:formatCode>###0;###0</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'New Zealand wealth'!$AQ$31:$AQ$47</c:f>
              <c:numCache>
                <c:formatCode>#,##0_ ;\-#,##0\ </c:formatCode>
                <c:ptCount val="17"/>
                <c:pt idx="0">
                  <c:v>21669</c:v>
                </c:pt>
                <c:pt idx="1">
                  <c:v>23769</c:v>
                </c:pt>
                <c:pt idx="2">
                  <c:v>24347</c:v>
                </c:pt>
                <c:pt idx="3">
                  <c:v>25004</c:v>
                </c:pt>
                <c:pt idx="4">
                  <c:v>26063</c:v>
                </c:pt>
                <c:pt idx="5">
                  <c:v>26751</c:v>
                </c:pt>
                <c:pt idx="6">
                  <c:v>28132</c:v>
                </c:pt>
                <c:pt idx="7">
                  <c:v>27932</c:v>
                </c:pt>
                <c:pt idx="8">
                  <c:v>28955</c:v>
                </c:pt>
                <c:pt idx="9">
                  <c:v>30170</c:v>
                </c:pt>
                <c:pt idx="10">
                  <c:v>34851</c:v>
                </c:pt>
                <c:pt idx="11">
                  <c:v>36501</c:v>
                </c:pt>
                <c:pt idx="12">
                  <c:v>37725</c:v>
                </c:pt>
                <c:pt idx="13">
                  <c:v>38497</c:v>
                </c:pt>
                <c:pt idx="14">
                  <c:v>41857</c:v>
                </c:pt>
                <c:pt idx="15">
                  <c:v>52990</c:v>
                </c:pt>
                <c:pt idx="16">
                  <c:v>56665</c:v>
                </c:pt>
              </c:numCache>
            </c:numRef>
          </c:val>
          <c:extLst>
            <c:ext xmlns:c16="http://schemas.microsoft.com/office/drawing/2014/chart" uri="{C3380CC4-5D6E-409C-BE32-E72D297353CC}">
              <c16:uniqueId val="{00000003-ED97-4060-8129-1905C4DFE8A1}"/>
            </c:ext>
          </c:extLst>
        </c:ser>
        <c:ser>
          <c:idx val="4"/>
          <c:order val="4"/>
          <c:tx>
            <c:strRef>
              <c:f>'New Zealand wealth'!$AR$2</c:f>
              <c:strCache>
                <c:ptCount val="1"/>
                <c:pt idx="0">
                  <c:v>Foreign investment in New Zealand </c:v>
                </c:pt>
              </c:strCache>
            </c:strRef>
          </c:tx>
          <c:spPr>
            <a:solidFill>
              <a:schemeClr val="tx1">
                <a:lumMod val="75000"/>
                <a:lumOff val="25000"/>
              </a:schemeClr>
            </a:solidFill>
          </c:spPr>
          <c:cat>
            <c:numRef>
              <c:f>'New Zealand wealth'!$A$31:$A$47</c:f>
              <c:numCache>
                <c:formatCode>###0;###0</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'New Zealand wealth'!$AR$31:$AR$47</c:f>
              <c:numCache>
                <c:formatCode>#,##0</c:formatCode>
                <c:ptCount val="17"/>
                <c:pt idx="0">
                  <c:v>267738</c:v>
                </c:pt>
                <c:pt idx="1">
                  <c:v>292043</c:v>
                </c:pt>
                <c:pt idx="2">
                  <c:v>315536</c:v>
                </c:pt>
                <c:pt idx="3">
                  <c:v>307196</c:v>
                </c:pt>
                <c:pt idx="4">
                  <c:v>316788</c:v>
                </c:pt>
                <c:pt idx="5">
                  <c:v>319456</c:v>
                </c:pt>
                <c:pt idx="6">
                  <c:v>328499</c:v>
                </c:pt>
                <c:pt idx="7">
                  <c:v>333169</c:v>
                </c:pt>
                <c:pt idx="8">
                  <c:v>368160</c:v>
                </c:pt>
                <c:pt idx="9">
                  <c:v>399890</c:v>
                </c:pt>
                <c:pt idx="10">
                  <c:v>399303</c:v>
                </c:pt>
                <c:pt idx="11">
                  <c:v>410263</c:v>
                </c:pt>
                <c:pt idx="12">
                  <c:v>443305</c:v>
                </c:pt>
                <c:pt idx="13">
                  <c:v>494797</c:v>
                </c:pt>
                <c:pt idx="14">
                  <c:v>497737</c:v>
                </c:pt>
                <c:pt idx="15">
                  <c:v>512633</c:v>
                </c:pt>
                <c:pt idx="16">
                  <c:v>546760</c:v>
                </c:pt>
              </c:numCache>
            </c:numRef>
          </c:val>
          <c:extLst>
            <c:ext xmlns:c16="http://schemas.microsoft.com/office/drawing/2014/chart" uri="{C3380CC4-5D6E-409C-BE32-E72D297353CC}">
              <c16:uniqueId val="{00000004-ED97-4060-8129-1905C4DFE8A1}"/>
            </c:ext>
          </c:extLst>
        </c:ser>
        <c:dLbls>
          <c:showLegendKey val="0"/>
          <c:showVal val="0"/>
          <c:showCatName val="0"/>
          <c:showSerName val="0"/>
          <c:showPercent val="0"/>
          <c:showBubbleSize val="0"/>
        </c:dLbls>
        <c:axId val="505084960"/>
        <c:axId val="505082608"/>
      </c:areaChart>
      <c:lineChart>
        <c:grouping val="standard"/>
        <c:varyColors val="0"/>
        <c:ser>
          <c:idx val="2"/>
          <c:order val="5"/>
          <c:tx>
            <c:strRef>
              <c:f>'New Zealand wealth'!$AB$127</c:f>
              <c:strCache>
                <c:ptCount val="1"/>
                <c:pt idx="0">
                  <c:v>Total net wealth in NZ or held by NZ residents abroad as percent GDP (right hand scale)</c:v>
                </c:pt>
              </c:strCache>
            </c:strRef>
          </c:tx>
          <c:spPr>
            <a:ln>
              <a:solidFill>
                <a:srgbClr val="FFC000"/>
              </a:solidFill>
            </a:ln>
          </c:spPr>
          <c:marker>
            <c:symbol val="none"/>
          </c:marker>
          <c:cat>
            <c:numRef>
              <c:f>'New Zealand wealth'!$A$31:$A$47</c:f>
              <c:numCache>
                <c:formatCode>###0;###0</c:formatCode>
                <c:ptCount val="17"/>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numCache>
            </c:numRef>
          </c:cat>
          <c:val>
            <c:numRef>
              <c:f>'New Zealand wealth'!$BI$31:$BI$47</c:f>
              <c:numCache>
                <c:formatCode>#,##0</c:formatCode>
                <c:ptCount val="17"/>
                <c:pt idx="0">
                  <c:v>815.09092811795074</c:v>
                </c:pt>
                <c:pt idx="1">
                  <c:v>790.57978390018911</c:v>
                </c:pt>
                <c:pt idx="2">
                  <c:v>774.1589013964317</c:v>
                </c:pt>
                <c:pt idx="3">
                  <c:v>774.92542524297767</c:v>
                </c:pt>
                <c:pt idx="4">
                  <c:v>753.28516207519033</c:v>
                </c:pt>
                <c:pt idx="5">
                  <c:v>724.62512308341536</c:v>
                </c:pt>
                <c:pt idx="6">
                  <c:v>746.22715967805584</c:v>
                </c:pt>
                <c:pt idx="7">
                  <c:v>739.88588454504088</c:v>
                </c:pt>
                <c:pt idx="8">
                  <c:v>777.42644607005684</c:v>
                </c:pt>
                <c:pt idx="9">
                  <c:v>793.7402423611627</c:v>
                </c:pt>
                <c:pt idx="10">
                  <c:v>818.47507979105239</c:v>
                </c:pt>
                <c:pt idx="11">
                  <c:v>818.03275871549545</c:v>
                </c:pt>
                <c:pt idx="12">
                  <c:v>819.66942364560964</c:v>
                </c:pt>
                <c:pt idx="13">
                  <c:v>820.85259977050384</c:v>
                </c:pt>
                <c:pt idx="14">
                  <c:v>916.46616175145505</c:v>
                </c:pt>
                <c:pt idx="15">
                  <c:v>949.90447651459033</c:v>
                </c:pt>
                <c:pt idx="16">
                  <c:v>868.09843389077639</c:v>
                </c:pt>
              </c:numCache>
            </c:numRef>
          </c:val>
          <c:smooth val="0"/>
          <c:extLst>
            <c:ext xmlns:c16="http://schemas.microsoft.com/office/drawing/2014/chart" uri="{C3380CC4-5D6E-409C-BE32-E72D297353CC}">
              <c16:uniqueId val="{00000005-ED97-4060-8129-1905C4DFE8A1}"/>
            </c:ext>
          </c:extLst>
        </c:ser>
        <c:dLbls>
          <c:showLegendKey val="0"/>
          <c:showVal val="0"/>
          <c:showCatName val="0"/>
          <c:showSerName val="0"/>
          <c:showPercent val="0"/>
          <c:showBubbleSize val="0"/>
        </c:dLbls>
        <c:marker val="1"/>
        <c:smooth val="0"/>
        <c:axId val="505081824"/>
        <c:axId val="505085352"/>
      </c:lineChart>
      <c:catAx>
        <c:axId val="505084960"/>
        <c:scaling>
          <c:orientation val="minMax"/>
        </c:scaling>
        <c:delete val="0"/>
        <c:axPos val="b"/>
        <c:numFmt formatCode="###0;###0" sourceLinked="1"/>
        <c:majorTickMark val="out"/>
        <c:minorTickMark val="none"/>
        <c:tickLblPos val="nextTo"/>
        <c:crossAx val="505082608"/>
        <c:crosses val="autoZero"/>
        <c:auto val="1"/>
        <c:lblAlgn val="ctr"/>
        <c:lblOffset val="100"/>
        <c:noMultiLvlLbl val="0"/>
      </c:catAx>
      <c:valAx>
        <c:axId val="505082608"/>
        <c:scaling>
          <c:orientation val="minMax"/>
          <c:max val="3500000"/>
        </c:scaling>
        <c:delete val="0"/>
        <c:axPos val="l"/>
        <c:majorGridlines/>
        <c:title>
          <c:tx>
            <c:rich>
              <a:bodyPr rot="0" vert="horz"/>
              <a:lstStyle/>
              <a:p>
                <a:pPr>
                  <a:defRPr/>
                </a:pPr>
                <a:r>
                  <a:rPr lang="en-US"/>
                  <a:t>$ million</a:t>
                </a:r>
              </a:p>
            </c:rich>
          </c:tx>
          <c:layout>
            <c:manualLayout>
              <c:xMode val="edge"/>
              <c:yMode val="edge"/>
              <c:x val="4.0034356324235708E-2"/>
              <c:y val="0.10734853427041727"/>
            </c:manualLayout>
          </c:layout>
          <c:overlay val="0"/>
        </c:title>
        <c:numFmt formatCode="[$$-1409]#,##0" sourceLinked="0"/>
        <c:majorTickMark val="out"/>
        <c:minorTickMark val="none"/>
        <c:tickLblPos val="nextTo"/>
        <c:crossAx val="505084960"/>
        <c:crosses val="autoZero"/>
        <c:crossBetween val="midCat"/>
        <c:majorUnit val="250000"/>
      </c:valAx>
      <c:valAx>
        <c:axId val="505085352"/>
        <c:scaling>
          <c:orientation val="minMax"/>
          <c:max val="1000"/>
          <c:min val="0"/>
        </c:scaling>
        <c:delete val="0"/>
        <c:axPos val="r"/>
        <c:title>
          <c:tx>
            <c:rich>
              <a:bodyPr rot="0" vert="horz"/>
              <a:lstStyle/>
              <a:p>
                <a:pPr>
                  <a:defRPr/>
                </a:pPr>
                <a:r>
                  <a:rPr lang="en-US"/>
                  <a:t>% GDP</a:t>
                </a:r>
              </a:p>
            </c:rich>
          </c:tx>
          <c:layout>
            <c:manualLayout>
              <c:xMode val="edge"/>
              <c:yMode val="edge"/>
              <c:x val="0.72795977487445596"/>
              <c:y val="0.1181395100680744"/>
            </c:manualLayout>
          </c:layout>
          <c:overlay val="0"/>
        </c:title>
        <c:numFmt formatCode="0&quot;%&quot;" sourceLinked="0"/>
        <c:majorTickMark val="out"/>
        <c:minorTickMark val="none"/>
        <c:tickLblPos val="nextTo"/>
        <c:crossAx val="505081824"/>
        <c:crosses val="max"/>
        <c:crossBetween val="between"/>
        <c:majorUnit val="100"/>
      </c:valAx>
      <c:catAx>
        <c:axId val="505081824"/>
        <c:scaling>
          <c:orientation val="minMax"/>
        </c:scaling>
        <c:delete val="1"/>
        <c:axPos val="b"/>
        <c:numFmt formatCode="###0;###0" sourceLinked="1"/>
        <c:majorTickMark val="out"/>
        <c:minorTickMark val="none"/>
        <c:tickLblPos val="nextTo"/>
        <c:crossAx val="505085352"/>
        <c:crosses val="autoZero"/>
        <c:auto val="1"/>
        <c:lblAlgn val="ctr"/>
        <c:lblOffset val="100"/>
        <c:noMultiLvlLbl val="0"/>
      </c:catAx>
    </c:plotArea>
    <c:legend>
      <c:legendPos val="r"/>
      <c:layout>
        <c:manualLayout>
          <c:xMode val="edge"/>
          <c:yMode val="edge"/>
          <c:x val="0.800127624671916"/>
          <c:y val="0.12630987817348402"/>
          <c:w val="0.19752474704256667"/>
          <c:h val="0.78711271118138715"/>
        </c:manualLayout>
      </c:layout>
      <c:overlay val="0"/>
    </c:legend>
    <c:plotVisOnly val="1"/>
    <c:dispBlanksAs val="gap"/>
    <c:showDLblsOverMax val="0"/>
  </c:chart>
  <c:txPr>
    <a:bodyPr/>
    <a:lstStyle/>
    <a:p>
      <a:pPr>
        <a:defRPr>
          <a:solidFill>
            <a:srgbClr val="0070C0"/>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70C0"/>
                </a:solidFill>
              </a:defRPr>
            </a:pPr>
            <a:r>
              <a:rPr lang="en-US" dirty="0">
                <a:solidFill>
                  <a:srgbClr val="0070C0"/>
                </a:solidFill>
              </a:rPr>
              <a:t>Overseas ownership of shares listed </a:t>
            </a:r>
          </a:p>
          <a:p>
            <a:pPr>
              <a:defRPr>
                <a:solidFill>
                  <a:srgbClr val="0070C0"/>
                </a:solidFill>
              </a:defRPr>
            </a:pPr>
            <a:r>
              <a:rPr lang="en-US" dirty="0">
                <a:solidFill>
                  <a:srgbClr val="0070C0"/>
                </a:solidFill>
              </a:rPr>
              <a:t>on the New Zealand</a:t>
            </a:r>
            <a:r>
              <a:rPr lang="en-US" baseline="0" dirty="0">
                <a:solidFill>
                  <a:srgbClr val="0070C0"/>
                </a:solidFill>
              </a:rPr>
              <a:t> share market</a:t>
            </a:r>
            <a:endParaRPr lang="en-US" dirty="0">
              <a:solidFill>
                <a:srgbClr val="0070C0"/>
              </a:solidFill>
            </a:endParaRPr>
          </a:p>
        </c:rich>
      </c:tx>
      <c:overlay val="0"/>
    </c:title>
    <c:autoTitleDeleted val="0"/>
    <c:plotArea>
      <c:layout/>
      <c:lineChart>
        <c:grouping val="standard"/>
        <c:varyColors val="0"/>
        <c:ser>
          <c:idx val="0"/>
          <c:order val="0"/>
          <c:tx>
            <c:strRef>
              <c:f>Sharemarket!$A$33</c:f>
              <c:strCache>
                <c:ptCount val="1"/>
                <c:pt idx="0">
                  <c:v>Overseas ownership shares listed on the NZ Sharemarket</c:v>
                </c:pt>
              </c:strCache>
            </c:strRef>
          </c:tx>
          <c:spPr>
            <a:ln>
              <a:solidFill>
                <a:srgbClr val="FF0000"/>
              </a:solidFill>
            </a:ln>
          </c:spPr>
          <c:marker>
            <c:symbol val="none"/>
          </c:marker>
          <c:cat>
            <c:numRef>
              <c:f>Sharemarket!$B$32:$BC$32</c:f>
              <c:numCache>
                <c:formatCode>mmm\-yy</c:formatCode>
                <c:ptCount val="54"/>
                <c:pt idx="0">
                  <c:v>31472</c:v>
                </c:pt>
                <c:pt idx="1">
                  <c:v>31747</c:v>
                </c:pt>
                <c:pt idx="2">
                  <c:v>31929</c:v>
                </c:pt>
                <c:pt idx="3">
                  <c:v>32843</c:v>
                </c:pt>
                <c:pt idx="4">
                  <c:v>33298</c:v>
                </c:pt>
                <c:pt idx="5">
                  <c:v>33451</c:v>
                </c:pt>
                <c:pt idx="6">
                  <c:v>33664</c:v>
                </c:pt>
                <c:pt idx="7">
                  <c:v>33939</c:v>
                </c:pt>
                <c:pt idx="8">
                  <c:v>34029</c:v>
                </c:pt>
                <c:pt idx="9">
                  <c:v>34213</c:v>
                </c:pt>
                <c:pt idx="10">
                  <c:v>34639</c:v>
                </c:pt>
                <c:pt idx="11">
                  <c:v>34820</c:v>
                </c:pt>
                <c:pt idx="12">
                  <c:v>34912</c:v>
                </c:pt>
                <c:pt idx="13">
                  <c:v>35125</c:v>
                </c:pt>
                <c:pt idx="14">
                  <c:v>35247</c:v>
                </c:pt>
                <c:pt idx="15">
                  <c:v>35643</c:v>
                </c:pt>
                <c:pt idx="16">
                  <c:v>35765</c:v>
                </c:pt>
                <c:pt idx="17">
                  <c:v>35977</c:v>
                </c:pt>
                <c:pt idx="18">
                  <c:v>36130</c:v>
                </c:pt>
                <c:pt idx="19">
                  <c:v>36495</c:v>
                </c:pt>
                <c:pt idx="20">
                  <c:v>36861</c:v>
                </c:pt>
                <c:pt idx="21">
                  <c:v>37226</c:v>
                </c:pt>
                <c:pt idx="22">
                  <c:v>37681</c:v>
                </c:pt>
                <c:pt idx="23">
                  <c:v>38047</c:v>
                </c:pt>
                <c:pt idx="24">
                  <c:v>38412</c:v>
                </c:pt>
                <c:pt idx="25">
                  <c:v>38777</c:v>
                </c:pt>
                <c:pt idx="26">
                  <c:v>39142</c:v>
                </c:pt>
                <c:pt idx="27">
                  <c:v>39508</c:v>
                </c:pt>
                <c:pt idx="28">
                  <c:v>39873</c:v>
                </c:pt>
                <c:pt idx="29">
                  <c:v>39965</c:v>
                </c:pt>
                <c:pt idx="30">
                  <c:v>40238</c:v>
                </c:pt>
                <c:pt idx="31">
                  <c:v>40330</c:v>
                </c:pt>
                <c:pt idx="32">
                  <c:v>40603</c:v>
                </c:pt>
                <c:pt idx="33">
                  <c:v>40695</c:v>
                </c:pt>
                <c:pt idx="34">
                  <c:v>40969</c:v>
                </c:pt>
                <c:pt idx="35">
                  <c:v>41061</c:v>
                </c:pt>
                <c:pt idx="36">
                  <c:v>41334</c:v>
                </c:pt>
                <c:pt idx="37">
                  <c:v>41426</c:v>
                </c:pt>
                <c:pt idx="38">
                  <c:v>41699</c:v>
                </c:pt>
                <c:pt idx="39">
                  <c:v>41791</c:v>
                </c:pt>
                <c:pt idx="40">
                  <c:v>42064</c:v>
                </c:pt>
                <c:pt idx="41">
                  <c:v>42248</c:v>
                </c:pt>
                <c:pt idx="42">
                  <c:v>42430</c:v>
                </c:pt>
                <c:pt idx="43">
                  <c:v>42614</c:v>
                </c:pt>
                <c:pt idx="44">
                  <c:v>42795</c:v>
                </c:pt>
                <c:pt idx="45">
                  <c:v>42979</c:v>
                </c:pt>
                <c:pt idx="46">
                  <c:v>43160</c:v>
                </c:pt>
                <c:pt idx="47">
                  <c:v>43344</c:v>
                </c:pt>
                <c:pt idx="48">
                  <c:v>43525</c:v>
                </c:pt>
                <c:pt idx="49">
                  <c:v>43709</c:v>
                </c:pt>
                <c:pt idx="50">
                  <c:v>43891</c:v>
                </c:pt>
                <c:pt idx="51">
                  <c:v>44075</c:v>
                </c:pt>
                <c:pt idx="52">
                  <c:v>44256</c:v>
                </c:pt>
                <c:pt idx="53">
                  <c:v>44440</c:v>
                </c:pt>
              </c:numCache>
            </c:numRef>
          </c:cat>
          <c:val>
            <c:numRef>
              <c:f>Sharemarket!$B$33:$BC$33</c:f>
              <c:numCache>
                <c:formatCode>0%</c:formatCode>
                <c:ptCount val="54"/>
                <c:pt idx="1">
                  <c:v>0.05</c:v>
                </c:pt>
                <c:pt idx="2">
                  <c:v>0.1</c:v>
                </c:pt>
                <c:pt idx="3">
                  <c:v>0.19</c:v>
                </c:pt>
                <c:pt idx="4">
                  <c:v>0.23</c:v>
                </c:pt>
                <c:pt idx="5">
                  <c:v>0.42000000000000004</c:v>
                </c:pt>
                <c:pt idx="6">
                  <c:v>0.43000000000000005</c:v>
                </c:pt>
                <c:pt idx="7">
                  <c:v>0.44</c:v>
                </c:pt>
                <c:pt idx="8">
                  <c:v>0.44</c:v>
                </c:pt>
                <c:pt idx="9">
                  <c:v>0.43000000000000005</c:v>
                </c:pt>
                <c:pt idx="10">
                  <c:v>0.51</c:v>
                </c:pt>
                <c:pt idx="11">
                  <c:v>0.54</c:v>
                </c:pt>
                <c:pt idx="12">
                  <c:v>0.56000000000000005</c:v>
                </c:pt>
                <c:pt idx="13">
                  <c:v>0.58000000000000007</c:v>
                </c:pt>
                <c:pt idx="14">
                  <c:v>0.6100000000000001</c:v>
                </c:pt>
                <c:pt idx="15">
                  <c:v>0.6100000000000001</c:v>
                </c:pt>
                <c:pt idx="16">
                  <c:v>0.60300000000000009</c:v>
                </c:pt>
                <c:pt idx="17">
                  <c:v>0.56999999999999995</c:v>
                </c:pt>
                <c:pt idx="18">
                  <c:v>0.55100000000000005</c:v>
                </c:pt>
                <c:pt idx="19">
                  <c:v>0.54500000000000004</c:v>
                </c:pt>
                <c:pt idx="20">
                  <c:v>0.47200000000000003</c:v>
                </c:pt>
                <c:pt idx="21">
                  <c:v>0.47100000000000003</c:v>
                </c:pt>
                <c:pt idx="22">
                  <c:v>0.45400000000000001</c:v>
                </c:pt>
                <c:pt idx="23">
                  <c:v>0.46</c:v>
                </c:pt>
                <c:pt idx="24">
                  <c:v>0.443</c:v>
                </c:pt>
                <c:pt idx="25">
                  <c:v>0.41400000000000003</c:v>
                </c:pt>
                <c:pt idx="26">
                  <c:v>0.39100000000000007</c:v>
                </c:pt>
                <c:pt idx="29">
                  <c:v>0.38100000000000006</c:v>
                </c:pt>
                <c:pt idx="31">
                  <c:v>0.3610000000000001</c:v>
                </c:pt>
                <c:pt idx="33">
                  <c:v>0.3590000000000001</c:v>
                </c:pt>
                <c:pt idx="35">
                  <c:v>0.35100000000000003</c:v>
                </c:pt>
                <c:pt idx="37">
                  <c:v>0.33100000000000007</c:v>
                </c:pt>
                <c:pt idx="39">
                  <c:v>0.33000000000000007</c:v>
                </c:pt>
                <c:pt idx="41">
                  <c:v>0.32600000000000007</c:v>
                </c:pt>
                <c:pt idx="43">
                  <c:v>0.3630000000000001</c:v>
                </c:pt>
                <c:pt idx="45">
                  <c:v>0.37900000000000006</c:v>
                </c:pt>
                <c:pt idx="47">
                  <c:v>0.38900000000000007</c:v>
                </c:pt>
                <c:pt idx="49" formatCode="0.0%">
                  <c:v>0.37600000000000006</c:v>
                </c:pt>
                <c:pt idx="51" formatCode="0.0%">
                  <c:v>0.39300000000000007</c:v>
                </c:pt>
                <c:pt idx="53" formatCode="0.00%">
                  <c:v>0.37800000000000006</c:v>
                </c:pt>
              </c:numCache>
            </c:numRef>
          </c:val>
          <c:smooth val="0"/>
          <c:extLst>
            <c:ext xmlns:c16="http://schemas.microsoft.com/office/drawing/2014/chart" uri="{C3380CC4-5D6E-409C-BE32-E72D297353CC}">
              <c16:uniqueId val="{00000000-1208-694B-B9F8-474A9A729FB6}"/>
            </c:ext>
          </c:extLst>
        </c:ser>
        <c:dLbls>
          <c:showLegendKey val="0"/>
          <c:showVal val="0"/>
          <c:showCatName val="0"/>
          <c:showSerName val="0"/>
          <c:showPercent val="0"/>
          <c:showBubbleSize val="0"/>
        </c:dLbls>
        <c:smooth val="0"/>
        <c:axId val="108281216"/>
        <c:axId val="108287104"/>
      </c:lineChart>
      <c:dateAx>
        <c:axId val="108281216"/>
        <c:scaling>
          <c:orientation val="minMax"/>
        </c:scaling>
        <c:delete val="0"/>
        <c:axPos val="b"/>
        <c:numFmt formatCode="yyyy" sourceLinked="0"/>
        <c:majorTickMark val="out"/>
        <c:minorTickMark val="none"/>
        <c:tickLblPos val="nextTo"/>
        <c:txPr>
          <a:bodyPr/>
          <a:lstStyle/>
          <a:p>
            <a:pPr>
              <a:defRPr>
                <a:solidFill>
                  <a:srgbClr val="0070C0"/>
                </a:solidFill>
              </a:defRPr>
            </a:pPr>
            <a:endParaRPr lang="en-US"/>
          </a:p>
        </c:txPr>
        <c:crossAx val="108287104"/>
        <c:crosses val="autoZero"/>
        <c:auto val="0"/>
        <c:lblOffset val="100"/>
        <c:baseTimeUnit val="months"/>
        <c:majorUnit val="12"/>
        <c:majorTimeUnit val="months"/>
      </c:dateAx>
      <c:valAx>
        <c:axId val="108287104"/>
        <c:scaling>
          <c:orientation val="minMax"/>
        </c:scaling>
        <c:delete val="0"/>
        <c:axPos val="l"/>
        <c:majorGridlines/>
        <c:numFmt formatCode="0%" sourceLinked="0"/>
        <c:majorTickMark val="out"/>
        <c:minorTickMark val="none"/>
        <c:tickLblPos val="nextTo"/>
        <c:txPr>
          <a:bodyPr/>
          <a:lstStyle/>
          <a:p>
            <a:pPr>
              <a:defRPr sz="1200">
                <a:solidFill>
                  <a:srgbClr val="0070C0"/>
                </a:solidFill>
              </a:defRPr>
            </a:pPr>
            <a:endParaRPr lang="en-US"/>
          </a:p>
        </c:txPr>
        <c:crossAx val="108281216"/>
        <c:crosses val="autoZero"/>
        <c:crossBetween val="between"/>
      </c:valAx>
    </c:plotArea>
    <c:plotVisOnly val="1"/>
    <c:dispBlanksAs val="span"/>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Value and numbers of overseas investments approved</a:t>
            </a:r>
          </a:p>
          <a:p>
            <a:pPr>
              <a:defRPr/>
            </a:pPr>
            <a:r>
              <a:rPr lang="en-US" sz="1200"/>
              <a:t>Source: OIO.</a:t>
            </a:r>
            <a:r>
              <a:rPr lang="en-US" sz="1200" baseline="0"/>
              <a:t> Excludes home purchases for new immigrants not yet resident (new category since 2018)</a:t>
            </a:r>
            <a:endParaRPr lang="en-US" sz="1200"/>
          </a:p>
        </c:rich>
      </c:tx>
      <c:layout>
        <c:manualLayout>
          <c:xMode val="edge"/>
          <c:yMode val="edge"/>
          <c:x val="0.11674561562814921"/>
          <c:y val="1.8608741726634341E-2"/>
        </c:manualLayout>
      </c:layout>
      <c:overlay val="0"/>
    </c:title>
    <c:autoTitleDeleted val="0"/>
    <c:plotArea>
      <c:layout>
        <c:manualLayout>
          <c:layoutTarget val="inner"/>
          <c:xMode val="edge"/>
          <c:yMode val="edge"/>
          <c:x val="9.6644773583030974E-2"/>
          <c:y val="0.18388248509164015"/>
          <c:w val="0.82233490985071289"/>
          <c:h val="0.74850178211341312"/>
        </c:manualLayout>
      </c:layout>
      <c:areaChart>
        <c:grouping val="standard"/>
        <c:varyColors val="0"/>
        <c:ser>
          <c:idx val="3"/>
          <c:order val="1"/>
          <c:tx>
            <c:strRef>
              <c:f>'Time series (2)'!$A$6</c:f>
              <c:strCache>
                <c:ptCount val="1"/>
                <c:pt idx="0">
                  <c:v>Gross value of consideration</c:v>
                </c:pt>
              </c:strCache>
            </c:strRef>
          </c:tx>
          <c:spPr>
            <a:solidFill>
              <a:srgbClr val="FF0000"/>
            </a:solidFill>
            <a:ln>
              <a:solidFill>
                <a:srgbClr val="FF0000"/>
              </a:solidFill>
            </a:ln>
          </c:spPr>
          <c:cat>
            <c:numRef>
              <c:f>'Time series (2)'!$B$2:$Y$2</c:f>
              <c:numCache>
                <c:formatCode>General</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'Time series (2)'!$B$6:$Y$6</c:f>
              <c:numCache>
                <c:formatCode>_-* #,##0_-;\-* #,##0_-;_-* "-"??_-;_-@_-</c:formatCode>
                <c:ptCount val="24"/>
                <c:pt idx="0">
                  <c:v>5241294097</c:v>
                </c:pt>
                <c:pt idx="1">
                  <c:v>7322029389</c:v>
                </c:pt>
                <c:pt idx="2">
                  <c:v>12961120686</c:v>
                </c:pt>
                <c:pt idx="3">
                  <c:v>9835045338</c:v>
                </c:pt>
                <c:pt idx="4">
                  <c:v>14168258652</c:v>
                </c:pt>
                <c:pt idx="5">
                  <c:v>20681198595</c:v>
                </c:pt>
                <c:pt idx="6">
                  <c:v>19120248641</c:v>
                </c:pt>
                <c:pt idx="7">
                  <c:v>6340783654</c:v>
                </c:pt>
                <c:pt idx="8">
                  <c:v>7868610769</c:v>
                </c:pt>
                <c:pt idx="9">
                  <c:v>2353652013</c:v>
                </c:pt>
                <c:pt idx="10">
                  <c:v>13711396076</c:v>
                </c:pt>
                <c:pt idx="11">
                  <c:v>4859717793</c:v>
                </c:pt>
                <c:pt idx="12">
                  <c:v>4336623267</c:v>
                </c:pt>
                <c:pt idx="13">
                  <c:v>8952468363</c:v>
                </c:pt>
                <c:pt idx="14">
                  <c:v>7590618458</c:v>
                </c:pt>
                <c:pt idx="15">
                  <c:v>9143953038</c:v>
                </c:pt>
                <c:pt idx="16">
                  <c:v>10651355465</c:v>
                </c:pt>
                <c:pt idx="17">
                  <c:v>12498968273</c:v>
                </c:pt>
                <c:pt idx="18">
                  <c:v>17564729438</c:v>
                </c:pt>
                <c:pt idx="19">
                  <c:v>10003124866</c:v>
                </c:pt>
                <c:pt idx="20">
                  <c:v>19608677997</c:v>
                </c:pt>
                <c:pt idx="21">
                  <c:v>18117736013.139999</c:v>
                </c:pt>
                <c:pt idx="22">
                  <c:v>18545902128</c:v>
                </c:pt>
                <c:pt idx="23">
                  <c:v>7531938538</c:v>
                </c:pt>
              </c:numCache>
            </c:numRef>
          </c:val>
          <c:extLst>
            <c:ext xmlns:c16="http://schemas.microsoft.com/office/drawing/2014/chart" uri="{C3380CC4-5D6E-409C-BE32-E72D297353CC}">
              <c16:uniqueId val="{00000000-D64F-421A-8D12-DCA4D4D2A6CD}"/>
            </c:ext>
          </c:extLst>
        </c:ser>
        <c:ser>
          <c:idx val="2"/>
          <c:order val="2"/>
          <c:tx>
            <c:strRef>
              <c:f>'Time series (2)'!$A$5</c:f>
              <c:strCache>
                <c:ptCount val="1"/>
                <c:pt idx="0">
                  <c:v>Net Investment</c:v>
                </c:pt>
              </c:strCache>
            </c:strRef>
          </c:tx>
          <c:spPr>
            <a:solidFill>
              <a:srgbClr val="FF6600"/>
            </a:solidFill>
            <a:ln>
              <a:solidFill>
                <a:srgbClr val="FF0000"/>
              </a:solidFill>
              <a:prstDash val="sysDot"/>
            </a:ln>
          </c:spPr>
          <c:cat>
            <c:numRef>
              <c:f>'Time series (2)'!$B$2:$Y$2</c:f>
              <c:numCache>
                <c:formatCode>General</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'Time series (2)'!$B$5:$Y$5</c:f>
              <c:numCache>
                <c:formatCode>_-* #,##0_-;\-* #,##0_-;_-* "-"??_-;_-@_-</c:formatCode>
                <c:ptCount val="24"/>
                <c:pt idx="0">
                  <c:v>1075714176</c:v>
                </c:pt>
                <c:pt idx="1">
                  <c:v>380507704</c:v>
                </c:pt>
                <c:pt idx="2">
                  <c:v>1642939360</c:v>
                </c:pt>
                <c:pt idx="3">
                  <c:v>3421307443</c:v>
                </c:pt>
                <c:pt idx="4">
                  <c:v>2962247719</c:v>
                </c:pt>
                <c:pt idx="5">
                  <c:v>3263087984</c:v>
                </c:pt>
                <c:pt idx="6">
                  <c:v>4631213828</c:v>
                </c:pt>
                <c:pt idx="7">
                  <c:v>1630226711</c:v>
                </c:pt>
                <c:pt idx="8">
                  <c:v>805956369</c:v>
                </c:pt>
                <c:pt idx="9">
                  <c:v>833173042</c:v>
                </c:pt>
                <c:pt idx="10">
                  <c:v>1583611851</c:v>
                </c:pt>
                <c:pt idx="11">
                  <c:v>2021498586</c:v>
                </c:pt>
                <c:pt idx="12">
                  <c:v>802367336</c:v>
                </c:pt>
                <c:pt idx="13">
                  <c:v>3529601868</c:v>
                </c:pt>
                <c:pt idx="14">
                  <c:v>1299766977</c:v>
                </c:pt>
                <c:pt idx="15">
                  <c:v>4378792008</c:v>
                </c:pt>
                <c:pt idx="16">
                  <c:v>2475999956</c:v>
                </c:pt>
                <c:pt idx="17">
                  <c:v>3511772320</c:v>
                </c:pt>
                <c:pt idx="18">
                  <c:v>3832459424</c:v>
                </c:pt>
                <c:pt idx="19">
                  <c:v>2623282727</c:v>
                </c:pt>
                <c:pt idx="20" formatCode="#,##0">
                  <c:v>7258610786</c:v>
                </c:pt>
                <c:pt idx="21" formatCode="#,##0">
                  <c:v>3930495052.52</c:v>
                </c:pt>
                <c:pt idx="22" formatCode="#,##0">
                  <c:v>5977502616.0200005</c:v>
                </c:pt>
                <c:pt idx="23" formatCode="#,##0">
                  <c:v>2804182362.0799999</c:v>
                </c:pt>
              </c:numCache>
            </c:numRef>
          </c:val>
          <c:extLst>
            <c:ext xmlns:c16="http://schemas.microsoft.com/office/drawing/2014/chart" uri="{C3380CC4-5D6E-409C-BE32-E72D297353CC}">
              <c16:uniqueId val="{00000001-D64F-421A-8D12-DCA4D4D2A6CD}"/>
            </c:ext>
          </c:extLst>
        </c:ser>
        <c:dLbls>
          <c:showLegendKey val="0"/>
          <c:showVal val="0"/>
          <c:showCatName val="0"/>
          <c:showSerName val="0"/>
          <c:showPercent val="0"/>
          <c:showBubbleSize val="0"/>
        </c:dLbls>
        <c:axId val="274534400"/>
        <c:axId val="274535936"/>
      </c:areaChart>
      <c:lineChart>
        <c:grouping val="standard"/>
        <c:varyColors val="0"/>
        <c:ser>
          <c:idx val="1"/>
          <c:order val="0"/>
          <c:tx>
            <c:strRef>
              <c:f>'Time series (2)'!$A$4</c:f>
              <c:strCache>
                <c:ptCount val="1"/>
                <c:pt idx="0">
                  <c:v>Number of approvals</c:v>
                </c:pt>
              </c:strCache>
            </c:strRef>
          </c:tx>
          <c:spPr>
            <a:ln>
              <a:solidFill>
                <a:schemeClr val="accent2">
                  <a:lumMod val="75000"/>
                </a:schemeClr>
              </a:solidFill>
            </a:ln>
          </c:spPr>
          <c:marker>
            <c:symbol val="none"/>
          </c:marker>
          <c:cat>
            <c:numRef>
              <c:f>'Time series (2)'!$B$2:$Y$2</c:f>
              <c:numCache>
                <c:formatCode>General</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'Time series (2)'!$B$4:$Y$4</c:f>
              <c:numCache>
                <c:formatCode>_-* #,##0_-;\-* #,##0_-;_-* "-"??_-;_-@_-</c:formatCode>
                <c:ptCount val="24"/>
                <c:pt idx="0">
                  <c:v>239</c:v>
                </c:pt>
                <c:pt idx="1">
                  <c:v>245</c:v>
                </c:pt>
                <c:pt idx="2">
                  <c:v>213</c:v>
                </c:pt>
                <c:pt idx="3">
                  <c:v>157</c:v>
                </c:pt>
                <c:pt idx="4">
                  <c:v>179</c:v>
                </c:pt>
                <c:pt idx="5">
                  <c:v>160</c:v>
                </c:pt>
                <c:pt idx="6">
                  <c:v>146</c:v>
                </c:pt>
                <c:pt idx="7">
                  <c:v>132</c:v>
                </c:pt>
                <c:pt idx="8">
                  <c:v>158</c:v>
                </c:pt>
                <c:pt idx="9">
                  <c:v>123</c:v>
                </c:pt>
                <c:pt idx="10">
                  <c:v>146</c:v>
                </c:pt>
                <c:pt idx="11">
                  <c:v>113</c:v>
                </c:pt>
                <c:pt idx="12">
                  <c:v>117</c:v>
                </c:pt>
                <c:pt idx="13">
                  <c:v>148</c:v>
                </c:pt>
                <c:pt idx="14">
                  <c:v>129</c:v>
                </c:pt>
                <c:pt idx="15">
                  <c:v>136</c:v>
                </c:pt>
                <c:pt idx="16">
                  <c:v>98</c:v>
                </c:pt>
                <c:pt idx="17">
                  <c:v>94</c:v>
                </c:pt>
                <c:pt idx="18">
                  <c:v>139</c:v>
                </c:pt>
                <c:pt idx="19">
                  <c:v>96</c:v>
                </c:pt>
                <c:pt idx="20">
                  <c:v>132</c:v>
                </c:pt>
                <c:pt idx="21">
                  <c:v>216</c:v>
                </c:pt>
                <c:pt idx="22">
                  <c:v>166</c:v>
                </c:pt>
                <c:pt idx="23">
                  <c:v>214</c:v>
                </c:pt>
              </c:numCache>
            </c:numRef>
          </c:val>
          <c:smooth val="0"/>
          <c:extLst>
            <c:ext xmlns:c16="http://schemas.microsoft.com/office/drawing/2014/chart" uri="{C3380CC4-5D6E-409C-BE32-E72D297353CC}">
              <c16:uniqueId val="{00000002-D64F-421A-8D12-DCA4D4D2A6CD}"/>
            </c:ext>
          </c:extLst>
        </c:ser>
        <c:ser>
          <c:idx val="0"/>
          <c:order val="3"/>
          <c:tx>
            <c:v>Change in threshold from $10m to $100m</c:v>
          </c:tx>
          <c:marker>
            <c:symbol val="none"/>
          </c:marker>
          <c:cat>
            <c:numRef>
              <c:f>'Time series (2)'!$B$2:$Y$2</c:f>
              <c:numCache>
                <c:formatCode>General</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'Time series (2)'!$C$106:$C$111</c:f>
              <c:numCache>
                <c:formatCode>General</c:formatCode>
                <c:ptCount val="6"/>
                <c:pt idx="4">
                  <c:v>0</c:v>
                </c:pt>
                <c:pt idx="5">
                  <c:v>25000000000</c:v>
                </c:pt>
              </c:numCache>
            </c:numRef>
          </c:val>
          <c:smooth val="0"/>
          <c:extLst>
            <c:ext xmlns:c16="http://schemas.microsoft.com/office/drawing/2014/chart" uri="{C3380CC4-5D6E-409C-BE32-E72D297353CC}">
              <c16:uniqueId val="{00000003-D64F-421A-8D12-DCA4D4D2A6CD}"/>
            </c:ext>
          </c:extLst>
        </c:ser>
        <c:dLbls>
          <c:showLegendKey val="0"/>
          <c:showVal val="0"/>
          <c:showCatName val="0"/>
          <c:showSerName val="0"/>
          <c:showPercent val="0"/>
          <c:showBubbleSize val="0"/>
        </c:dLbls>
        <c:marker val="1"/>
        <c:smooth val="0"/>
        <c:axId val="274544128"/>
        <c:axId val="274537856"/>
      </c:lineChart>
      <c:catAx>
        <c:axId val="274534400"/>
        <c:scaling>
          <c:orientation val="minMax"/>
          <c:max val="24"/>
        </c:scaling>
        <c:delete val="0"/>
        <c:axPos val="b"/>
        <c:numFmt formatCode="General" sourceLinked="1"/>
        <c:majorTickMark val="out"/>
        <c:minorTickMark val="none"/>
        <c:tickLblPos val="nextTo"/>
        <c:txPr>
          <a:bodyPr/>
          <a:lstStyle/>
          <a:p>
            <a:pPr>
              <a:defRPr sz="1200"/>
            </a:pPr>
            <a:endParaRPr lang="en-US"/>
          </a:p>
        </c:txPr>
        <c:crossAx val="274535936"/>
        <c:crosses val="autoZero"/>
        <c:auto val="0"/>
        <c:lblAlgn val="ctr"/>
        <c:lblOffset val="100"/>
        <c:tickLblSkip val="2"/>
        <c:noMultiLvlLbl val="0"/>
      </c:catAx>
      <c:valAx>
        <c:axId val="274535936"/>
        <c:scaling>
          <c:orientation val="minMax"/>
        </c:scaling>
        <c:delete val="0"/>
        <c:axPos val="l"/>
        <c:majorGridlines/>
        <c:numFmt formatCode="[$$-1409]#,##0" sourceLinked="0"/>
        <c:majorTickMark val="out"/>
        <c:minorTickMark val="none"/>
        <c:tickLblPos val="nextTo"/>
        <c:txPr>
          <a:bodyPr/>
          <a:lstStyle/>
          <a:p>
            <a:pPr>
              <a:defRPr sz="1200"/>
            </a:pPr>
            <a:endParaRPr lang="en-US"/>
          </a:p>
        </c:txPr>
        <c:crossAx val="274534400"/>
        <c:crosses val="autoZero"/>
        <c:crossBetween val="between"/>
        <c:dispUnits>
          <c:builtInUnit val="billions"/>
          <c:dispUnitsLbl>
            <c:layout>
              <c:manualLayout>
                <c:xMode val="edge"/>
                <c:yMode val="edge"/>
                <c:x val="3.4265881785179565E-2"/>
                <c:y val="0.12484041770064513"/>
              </c:manualLayout>
            </c:layout>
            <c:tx>
              <c:rich>
                <a:bodyPr rot="0" vert="horz"/>
                <a:lstStyle/>
                <a:p>
                  <a:pPr>
                    <a:defRPr sz="1200"/>
                  </a:pPr>
                  <a:r>
                    <a:rPr lang="en-NZ" sz="1200"/>
                    <a:t>$ Billions</a:t>
                  </a:r>
                </a:p>
              </c:rich>
            </c:tx>
          </c:dispUnitsLbl>
        </c:dispUnits>
      </c:valAx>
      <c:valAx>
        <c:axId val="274537856"/>
        <c:scaling>
          <c:orientation val="minMax"/>
          <c:max val="650"/>
          <c:min val="0"/>
        </c:scaling>
        <c:delete val="0"/>
        <c:axPos val="r"/>
        <c:title>
          <c:tx>
            <c:rich>
              <a:bodyPr rot="0" vert="horz"/>
              <a:lstStyle/>
              <a:p>
                <a:pPr algn="l">
                  <a:defRPr sz="1200"/>
                </a:pPr>
                <a:r>
                  <a:rPr lang="en-US" sz="1200"/>
                  <a:t>Applications approved</a:t>
                </a:r>
              </a:p>
            </c:rich>
          </c:tx>
          <c:layout>
            <c:manualLayout>
              <c:xMode val="edge"/>
              <c:yMode val="edge"/>
              <c:x val="0.82998427398217722"/>
              <c:y val="0.13212491649226932"/>
            </c:manualLayout>
          </c:layout>
          <c:overlay val="0"/>
        </c:title>
        <c:numFmt formatCode="#,##0" sourceLinked="0"/>
        <c:majorTickMark val="out"/>
        <c:minorTickMark val="none"/>
        <c:tickLblPos val="nextTo"/>
        <c:txPr>
          <a:bodyPr/>
          <a:lstStyle/>
          <a:p>
            <a:pPr>
              <a:defRPr sz="1200"/>
            </a:pPr>
            <a:endParaRPr lang="en-US"/>
          </a:p>
        </c:txPr>
        <c:crossAx val="274544128"/>
        <c:crosses val="max"/>
        <c:crossBetween val="between"/>
      </c:valAx>
      <c:catAx>
        <c:axId val="274544128"/>
        <c:scaling>
          <c:orientation val="minMax"/>
        </c:scaling>
        <c:delete val="1"/>
        <c:axPos val="b"/>
        <c:numFmt formatCode="General" sourceLinked="1"/>
        <c:majorTickMark val="out"/>
        <c:minorTickMark val="none"/>
        <c:tickLblPos val="nextTo"/>
        <c:crossAx val="274537856"/>
        <c:crosses val="autoZero"/>
        <c:auto val="1"/>
        <c:lblAlgn val="ctr"/>
        <c:lblOffset val="100"/>
        <c:noMultiLvlLbl val="0"/>
      </c:catAx>
    </c:plotArea>
    <c:legend>
      <c:legendPos val="r"/>
      <c:legendEntry>
        <c:idx val="3"/>
        <c:delete val="1"/>
      </c:legendEntry>
      <c:layout>
        <c:manualLayout>
          <c:xMode val="edge"/>
          <c:yMode val="edge"/>
          <c:x val="0.47910490423672525"/>
          <c:y val="0.24299857652383922"/>
          <c:w val="0.29090269691661391"/>
          <c:h val="0.1464205380095483"/>
        </c:manualLayout>
      </c:layout>
      <c:overlay val="0"/>
      <c:spPr>
        <a:solidFill>
          <a:schemeClr val="bg1"/>
        </a:solidFill>
      </c:spPr>
      <c:txPr>
        <a:bodyPr/>
        <a:lstStyle/>
        <a:p>
          <a:pPr>
            <a:defRPr sz="1200"/>
          </a:pPr>
          <a:endParaRPr lang="en-US"/>
        </a:p>
      </c:txPr>
    </c:legend>
    <c:plotVisOnly val="1"/>
    <c:dispBlanksAs val="span"/>
    <c:showDLblsOverMax val="0"/>
  </c:chart>
  <c:txPr>
    <a:bodyPr/>
    <a:lstStyle/>
    <a:p>
      <a:pPr>
        <a:defRPr>
          <a:solidFill>
            <a:srgbClr val="0070C0"/>
          </a:solidFil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t>Land sales to overseas investors approved since 2001</a:t>
            </a:r>
          </a:p>
          <a:p>
            <a:pPr>
              <a:defRPr/>
            </a:pPr>
            <a:r>
              <a:rPr lang="en-US" sz="1200"/>
              <a:t>Source: OIO</a:t>
            </a:r>
          </a:p>
        </c:rich>
      </c:tx>
      <c:overlay val="0"/>
    </c:title>
    <c:autoTitleDeleted val="0"/>
    <c:plotArea>
      <c:layout>
        <c:manualLayout>
          <c:layoutTarget val="inner"/>
          <c:xMode val="edge"/>
          <c:yMode val="edge"/>
          <c:x val="9.8950790147047551E-2"/>
          <c:y val="0.20794082557862087"/>
          <c:w val="0.85655511811023621"/>
          <c:h val="0.68607766699004669"/>
        </c:manualLayout>
      </c:layout>
      <c:areaChart>
        <c:grouping val="stacked"/>
        <c:varyColors val="0"/>
        <c:ser>
          <c:idx val="4"/>
          <c:order val="0"/>
          <c:tx>
            <c:strRef>
              <c:f>'Time series (2)'!$A$29</c:f>
              <c:strCache>
                <c:ptCount val="1"/>
                <c:pt idx="0">
                  <c:v> Net land area (ha) </c:v>
                </c:pt>
              </c:strCache>
            </c:strRef>
          </c:tx>
          <c:spPr>
            <a:solidFill>
              <a:srgbClr val="FF0D0D"/>
            </a:solidFill>
            <a:ln w="25400">
              <a:noFill/>
            </a:ln>
          </c:spPr>
          <c:cat>
            <c:numRef>
              <c:f>'Time series (2)'!$B$2:$Y$2</c:f>
              <c:numCache>
                <c:formatCode>General</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'Time series (2)'!$B$29:$Y$29</c:f>
              <c:numCache>
                <c:formatCode>_-* #,##0_-;\-* #,##0_-;_-* "-"??_-;_-@_-</c:formatCode>
                <c:ptCount val="24"/>
                <c:pt idx="0">
                  <c:v>64421</c:v>
                </c:pt>
                <c:pt idx="1">
                  <c:v>35800</c:v>
                </c:pt>
                <c:pt idx="2">
                  <c:v>26393</c:v>
                </c:pt>
                <c:pt idx="3">
                  <c:v>55166</c:v>
                </c:pt>
                <c:pt idx="4">
                  <c:v>51975</c:v>
                </c:pt>
                <c:pt idx="5">
                  <c:v>270508</c:v>
                </c:pt>
                <c:pt idx="6">
                  <c:v>16580</c:v>
                </c:pt>
                <c:pt idx="7">
                  <c:v>38696</c:v>
                </c:pt>
                <c:pt idx="8">
                  <c:v>32242</c:v>
                </c:pt>
                <c:pt idx="9">
                  <c:v>31829</c:v>
                </c:pt>
                <c:pt idx="10">
                  <c:v>91681</c:v>
                </c:pt>
                <c:pt idx="11">
                  <c:v>33870</c:v>
                </c:pt>
                <c:pt idx="12">
                  <c:v>80083</c:v>
                </c:pt>
                <c:pt idx="13">
                  <c:v>27840</c:v>
                </c:pt>
                <c:pt idx="14">
                  <c:v>32879</c:v>
                </c:pt>
                <c:pt idx="15">
                  <c:v>39859</c:v>
                </c:pt>
                <c:pt idx="16">
                  <c:v>39132</c:v>
                </c:pt>
                <c:pt idx="17">
                  <c:v>49972</c:v>
                </c:pt>
                <c:pt idx="18">
                  <c:v>22457</c:v>
                </c:pt>
                <c:pt idx="19">
                  <c:v>37948</c:v>
                </c:pt>
                <c:pt idx="20">
                  <c:v>81448</c:v>
                </c:pt>
                <c:pt idx="21">
                  <c:v>46620.768750999901</c:v>
                </c:pt>
                <c:pt idx="22">
                  <c:v>19933.38459827</c:v>
                </c:pt>
                <c:pt idx="23">
                  <c:v>76931.729719480005</c:v>
                </c:pt>
              </c:numCache>
            </c:numRef>
          </c:val>
          <c:extLst>
            <c:ext xmlns:c16="http://schemas.microsoft.com/office/drawing/2014/chart" uri="{C3380CC4-5D6E-409C-BE32-E72D297353CC}">
              <c16:uniqueId val="{00000000-20E8-4D78-93BC-F9A3FC8501DD}"/>
            </c:ext>
          </c:extLst>
        </c:ser>
        <c:ser>
          <c:idx val="5"/>
          <c:order val="1"/>
          <c:tx>
            <c:strRef>
              <c:f>'Time series (2)'!$A$30</c:f>
              <c:strCache>
                <c:ptCount val="1"/>
                <c:pt idx="0">
                  <c:v> Gross land area (ha) </c:v>
                </c:pt>
              </c:strCache>
            </c:strRef>
          </c:tx>
          <c:spPr>
            <a:solidFill>
              <a:srgbClr val="C00000"/>
            </a:solidFill>
            <a:ln w="25400">
              <a:noFill/>
            </a:ln>
          </c:spPr>
          <c:cat>
            <c:numRef>
              <c:f>'Time series (2)'!$B$2:$Y$2</c:f>
              <c:numCache>
                <c:formatCode>General</c:formatCode>
                <c:ptCount val="24"/>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numCache>
            </c:numRef>
          </c:cat>
          <c:val>
            <c:numRef>
              <c:f>'Time series (2)'!$B$30:$Y$30</c:f>
              <c:numCache>
                <c:formatCode>_-* #,##0_-;\-* #,##0_-;_-* "-"??_-;_-@_-</c:formatCode>
                <c:ptCount val="24"/>
                <c:pt idx="0">
                  <c:v>98861</c:v>
                </c:pt>
                <c:pt idx="1">
                  <c:v>77347</c:v>
                </c:pt>
                <c:pt idx="2">
                  <c:v>36157</c:v>
                </c:pt>
                <c:pt idx="3">
                  <c:v>410144</c:v>
                </c:pt>
                <c:pt idx="4">
                  <c:v>166074</c:v>
                </c:pt>
                <c:pt idx="5">
                  <c:v>396962</c:v>
                </c:pt>
                <c:pt idx="6">
                  <c:v>90355</c:v>
                </c:pt>
                <c:pt idx="7">
                  <c:v>70562</c:v>
                </c:pt>
                <c:pt idx="8">
                  <c:v>364810</c:v>
                </c:pt>
                <c:pt idx="9">
                  <c:v>139939</c:v>
                </c:pt>
                <c:pt idx="10">
                  <c:v>217126</c:v>
                </c:pt>
                <c:pt idx="11">
                  <c:v>51634</c:v>
                </c:pt>
                <c:pt idx="12">
                  <c:v>208246</c:v>
                </c:pt>
                <c:pt idx="13">
                  <c:v>41033</c:v>
                </c:pt>
                <c:pt idx="14">
                  <c:v>79897</c:v>
                </c:pt>
                <c:pt idx="15">
                  <c:v>465863</c:v>
                </c:pt>
                <c:pt idx="16">
                  <c:v>72375</c:v>
                </c:pt>
                <c:pt idx="17">
                  <c:v>182878</c:v>
                </c:pt>
                <c:pt idx="18">
                  <c:v>87732</c:v>
                </c:pt>
                <c:pt idx="19">
                  <c:v>57839</c:v>
                </c:pt>
                <c:pt idx="20">
                  <c:v>48181</c:v>
                </c:pt>
                <c:pt idx="21">
                  <c:v>222427.74249999999</c:v>
                </c:pt>
                <c:pt idx="22">
                  <c:v>49261.487899999898</c:v>
                </c:pt>
                <c:pt idx="23">
                  <c:v>149185.3468</c:v>
                </c:pt>
              </c:numCache>
            </c:numRef>
          </c:val>
          <c:extLst>
            <c:ext xmlns:c16="http://schemas.microsoft.com/office/drawing/2014/chart" uri="{C3380CC4-5D6E-409C-BE32-E72D297353CC}">
              <c16:uniqueId val="{00000001-20E8-4D78-93BC-F9A3FC8501DD}"/>
            </c:ext>
          </c:extLst>
        </c:ser>
        <c:dLbls>
          <c:showLegendKey val="0"/>
          <c:showVal val="0"/>
          <c:showCatName val="0"/>
          <c:showSerName val="0"/>
          <c:showPercent val="0"/>
          <c:showBubbleSize val="0"/>
        </c:dLbls>
        <c:axId val="261425792"/>
        <c:axId val="261439872"/>
      </c:areaChart>
      <c:catAx>
        <c:axId val="261425792"/>
        <c:scaling>
          <c:orientation val="minMax"/>
        </c:scaling>
        <c:delete val="0"/>
        <c:axPos val="b"/>
        <c:numFmt formatCode="General" sourceLinked="1"/>
        <c:majorTickMark val="out"/>
        <c:minorTickMark val="none"/>
        <c:tickLblPos val="nextTo"/>
        <c:txPr>
          <a:bodyPr/>
          <a:lstStyle/>
          <a:p>
            <a:pPr>
              <a:defRPr sz="1200"/>
            </a:pPr>
            <a:endParaRPr lang="en-US"/>
          </a:p>
        </c:txPr>
        <c:crossAx val="261439872"/>
        <c:crosses val="autoZero"/>
        <c:auto val="1"/>
        <c:lblAlgn val="ctr"/>
        <c:lblOffset val="100"/>
        <c:tickLblSkip val="2"/>
        <c:noMultiLvlLbl val="0"/>
      </c:catAx>
      <c:valAx>
        <c:axId val="261439872"/>
        <c:scaling>
          <c:orientation val="minMax"/>
          <c:max val="700000"/>
        </c:scaling>
        <c:delete val="0"/>
        <c:axPos val="l"/>
        <c:majorGridlines/>
        <c:title>
          <c:tx>
            <c:rich>
              <a:bodyPr rot="0" vert="horz"/>
              <a:lstStyle/>
              <a:p>
                <a:pPr>
                  <a:defRPr/>
                </a:pPr>
                <a:r>
                  <a:rPr lang="en-US"/>
                  <a:t>Hectares</a:t>
                </a:r>
              </a:p>
            </c:rich>
          </c:tx>
          <c:layout>
            <c:manualLayout>
              <c:xMode val="edge"/>
              <c:yMode val="edge"/>
              <c:x val="1.9230769230769232E-2"/>
              <c:y val="0.14073686037179237"/>
            </c:manualLayout>
          </c:layout>
          <c:overlay val="0"/>
        </c:title>
        <c:numFmt formatCode="#,##0" sourceLinked="0"/>
        <c:majorTickMark val="out"/>
        <c:minorTickMark val="none"/>
        <c:tickLblPos val="nextTo"/>
        <c:txPr>
          <a:bodyPr/>
          <a:lstStyle/>
          <a:p>
            <a:pPr>
              <a:defRPr sz="1200"/>
            </a:pPr>
            <a:endParaRPr lang="en-US"/>
          </a:p>
        </c:txPr>
        <c:crossAx val="261425792"/>
        <c:crosses val="autoZero"/>
        <c:crossBetween val="midCat"/>
      </c:valAx>
    </c:plotArea>
    <c:legend>
      <c:legendPos val="r"/>
      <c:layout>
        <c:manualLayout>
          <c:xMode val="edge"/>
          <c:yMode val="edge"/>
          <c:x val="0.51355959333312362"/>
          <c:y val="0.21055420978613651"/>
          <c:w val="0.22700077936329863"/>
          <c:h val="9.3451748763962644E-2"/>
        </c:manualLayout>
      </c:layout>
      <c:overlay val="1"/>
      <c:spPr>
        <a:solidFill>
          <a:schemeClr val="bg1"/>
        </a:solidFill>
      </c:spPr>
      <c:txPr>
        <a:bodyPr/>
        <a:lstStyle/>
        <a:p>
          <a:pPr>
            <a:defRPr sz="1200"/>
          </a:pPr>
          <a:endParaRPr lang="en-US"/>
        </a:p>
      </c:txPr>
    </c:legend>
    <c:plotVisOnly val="1"/>
    <c:dispBlanksAs val="gap"/>
    <c:showDLblsOverMax val="0"/>
  </c:chart>
  <c:txPr>
    <a:bodyPr/>
    <a:lstStyle/>
    <a:p>
      <a:pPr>
        <a:defRPr>
          <a:solidFill>
            <a:srgbClr val="0070C0"/>
          </a:solidFil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a:solidFill>
                  <a:srgbClr val="0070C0"/>
                </a:solidFill>
              </a:rPr>
              <a:t>Annual sales of interests in land approved by OIO compared to total land for farming</a:t>
            </a:r>
          </a:p>
          <a:p>
            <a:pPr>
              <a:defRPr/>
            </a:pPr>
            <a:r>
              <a:rPr lang="en-US" sz="1400">
                <a:solidFill>
                  <a:srgbClr val="0070C0"/>
                </a:solidFill>
              </a:rPr>
              <a:t>Average hectares per year as a percentage</a:t>
            </a:r>
            <a:r>
              <a:rPr lang="en-US" sz="1400" baseline="0">
                <a:solidFill>
                  <a:srgbClr val="0070C0"/>
                </a:solidFill>
              </a:rPr>
              <a:t> of total land for farming</a:t>
            </a:r>
            <a:endParaRPr lang="en-US" baseline="0">
              <a:solidFill>
                <a:srgbClr val="0070C0"/>
              </a:solidFill>
            </a:endParaRPr>
          </a:p>
          <a:p>
            <a:pPr>
              <a:defRPr/>
            </a:pPr>
            <a:r>
              <a:rPr lang="en-US" sz="1000" baseline="0">
                <a:solidFill>
                  <a:srgbClr val="0070C0"/>
                </a:solidFill>
              </a:rPr>
              <a:t>Note: the breakdown between Freehold and other interests in land is unavailable since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856538563747488E-2"/>
          <c:y val="0.28810121037028646"/>
          <c:w val="0.91080134400675639"/>
          <c:h val="0.5429258105326763"/>
        </c:manualLayout>
      </c:layout>
      <c:barChart>
        <c:barDir val="col"/>
        <c:grouping val="stacked"/>
        <c:varyColors val="0"/>
        <c:ser>
          <c:idx val="0"/>
          <c:order val="0"/>
          <c:tx>
            <c:strRef>
              <c:f>'Time series (2)'!$AX$19</c:f>
              <c:strCache>
                <c:ptCount val="1"/>
                <c:pt idx="0">
                  <c:v>Freehold</c:v>
                </c:pt>
              </c:strCache>
            </c:strRef>
          </c:tx>
          <c:spPr>
            <a:solidFill>
              <a:schemeClr val="accent1"/>
            </a:solidFill>
            <a:ln>
              <a:noFill/>
            </a:ln>
            <a:effectLst/>
          </c:spPr>
          <c:invertIfNegative val="0"/>
          <c:cat>
            <c:multiLvlStrRef>
              <c:f>'Time series (2)'!$AV$20:$AW$28</c:f>
              <c:multiLvlStrCache>
                <c:ptCount val="9"/>
                <c:lvl>
                  <c:pt idx="0">
                    <c:v>Labour-led (2001-2008)</c:v>
                  </c:pt>
                  <c:pt idx="1">
                    <c:v>National-led (2009-2017)</c:v>
                  </c:pt>
                  <c:pt idx="2">
                    <c:v>Labour-led (2018-2023)</c:v>
                  </c:pt>
                  <c:pt idx="3">
                    <c:v>National-led (2024-)</c:v>
                  </c:pt>
                  <c:pt idx="5">
                    <c:v>Labour-led (2001-2008)</c:v>
                  </c:pt>
                  <c:pt idx="6">
                    <c:v>National-led (2009-2017)</c:v>
                  </c:pt>
                  <c:pt idx="7">
                    <c:v>Labour-led (2018-2023)</c:v>
                  </c:pt>
                  <c:pt idx="8">
                    <c:v>National-led (2024-)</c:v>
                  </c:pt>
                </c:lvl>
                <c:lvl>
                  <c:pt idx="0">
                    <c:v>Net</c:v>
                  </c:pt>
                  <c:pt idx="3">
                    <c:v> </c:v>
                  </c:pt>
                  <c:pt idx="4">
                    <c:v> </c:v>
                  </c:pt>
                  <c:pt idx="5">
                    <c:v>Gross</c:v>
                  </c:pt>
                </c:lvl>
              </c:multiLvlStrCache>
            </c:multiLvlStrRef>
          </c:cat>
          <c:val>
            <c:numRef>
              <c:f>'Time series (2)'!$AX$20:$AX$28</c:f>
              <c:numCache>
                <c:formatCode>0.00%</c:formatCode>
                <c:ptCount val="9"/>
                <c:pt idx="0">
                  <c:v>2.8351513515359667E-3</c:v>
                </c:pt>
                <c:pt idx="1">
                  <c:v>2.393601704004017E-3</c:v>
                </c:pt>
                <c:pt idx="2">
                  <c:v>2.4362498838649761E-3</c:v>
                </c:pt>
                <c:pt idx="3">
                  <c:v>0</c:v>
                </c:pt>
                <c:pt idx="5">
                  <c:v>7.4992195051893648E-3</c:v>
                </c:pt>
                <c:pt idx="6">
                  <c:v>9.4462702964542376E-3</c:v>
                </c:pt>
                <c:pt idx="7">
                  <c:v>4.7020729813959314E-3</c:v>
                </c:pt>
                <c:pt idx="8">
                  <c:v>0</c:v>
                </c:pt>
              </c:numCache>
            </c:numRef>
          </c:val>
          <c:extLst>
            <c:ext xmlns:c16="http://schemas.microsoft.com/office/drawing/2014/chart" uri="{C3380CC4-5D6E-409C-BE32-E72D297353CC}">
              <c16:uniqueId val="{00000000-B5F3-4F01-BCA6-9693A72C608D}"/>
            </c:ext>
          </c:extLst>
        </c:ser>
        <c:ser>
          <c:idx val="1"/>
          <c:order val="1"/>
          <c:tx>
            <c:strRef>
              <c:f>'Time series (2)'!$AY$19</c:f>
              <c:strCache>
                <c:ptCount val="1"/>
                <c:pt idx="0">
                  <c:v>Other interests (e.g. leases, cutting rights)</c:v>
                </c:pt>
              </c:strCache>
            </c:strRef>
          </c:tx>
          <c:spPr>
            <a:solidFill>
              <a:schemeClr val="accent2"/>
            </a:solidFill>
            <a:ln>
              <a:noFill/>
            </a:ln>
            <a:effectLst/>
          </c:spPr>
          <c:invertIfNegative val="0"/>
          <c:cat>
            <c:multiLvlStrRef>
              <c:f>'Time series (2)'!$AV$20:$AW$28</c:f>
              <c:multiLvlStrCache>
                <c:ptCount val="9"/>
                <c:lvl>
                  <c:pt idx="0">
                    <c:v>Labour-led (2001-2008)</c:v>
                  </c:pt>
                  <c:pt idx="1">
                    <c:v>National-led (2009-2017)</c:v>
                  </c:pt>
                  <c:pt idx="2">
                    <c:v>Labour-led (2018-2023)</c:v>
                  </c:pt>
                  <c:pt idx="3">
                    <c:v>National-led (2024-)</c:v>
                  </c:pt>
                  <c:pt idx="5">
                    <c:v>Labour-led (2001-2008)</c:v>
                  </c:pt>
                  <c:pt idx="6">
                    <c:v>National-led (2009-2017)</c:v>
                  </c:pt>
                  <c:pt idx="7">
                    <c:v>Labour-led (2018-2023)</c:v>
                  </c:pt>
                  <c:pt idx="8">
                    <c:v>National-led (2024-)</c:v>
                  </c:pt>
                </c:lvl>
                <c:lvl>
                  <c:pt idx="0">
                    <c:v>Net</c:v>
                  </c:pt>
                  <c:pt idx="3">
                    <c:v> </c:v>
                  </c:pt>
                  <c:pt idx="4">
                    <c:v> </c:v>
                  </c:pt>
                  <c:pt idx="5">
                    <c:v>Gross</c:v>
                  </c:pt>
                </c:lvl>
              </c:multiLvlStrCache>
            </c:multiLvlStrRef>
          </c:cat>
          <c:val>
            <c:numRef>
              <c:f>'Time series (2)'!$AY$20:$AY$28</c:f>
              <c:numCache>
                <c:formatCode>0.00%</c:formatCode>
                <c:ptCount val="9"/>
                <c:pt idx="0">
                  <c:v>1.7853574011278631E-3</c:v>
                </c:pt>
                <c:pt idx="1">
                  <c:v>7.9280580063688464E-4</c:v>
                </c:pt>
                <c:pt idx="2">
                  <c:v>1.1448782011962047E-3</c:v>
                </c:pt>
                <c:pt idx="3">
                  <c:v>0</c:v>
                </c:pt>
                <c:pt idx="5">
                  <c:v>3.6194683005386467E-3</c:v>
                </c:pt>
                <c:pt idx="6">
                  <c:v>3.3247550976760777E-3</c:v>
                </c:pt>
                <c:pt idx="7">
                  <c:v>2.3291287424492008E-3</c:v>
                </c:pt>
                <c:pt idx="8">
                  <c:v>0</c:v>
                </c:pt>
              </c:numCache>
            </c:numRef>
          </c:val>
          <c:extLst>
            <c:ext xmlns:c16="http://schemas.microsoft.com/office/drawing/2014/chart" uri="{C3380CC4-5D6E-409C-BE32-E72D297353CC}">
              <c16:uniqueId val="{00000001-B5F3-4F01-BCA6-9693A72C608D}"/>
            </c:ext>
          </c:extLst>
        </c:ser>
        <c:ser>
          <c:idx val="2"/>
          <c:order val="2"/>
          <c:tx>
            <c:strRef>
              <c:f>'Time series (2)'!$AZ$19</c:f>
              <c:strCache>
                <c:ptCount val="1"/>
                <c:pt idx="0">
                  <c:v>All interests in land</c:v>
                </c:pt>
              </c:strCache>
            </c:strRef>
          </c:tx>
          <c:spPr>
            <a:solidFill>
              <a:schemeClr val="tx2"/>
            </a:solidFill>
            <a:ln>
              <a:noFill/>
            </a:ln>
            <a:effectLst/>
          </c:spPr>
          <c:invertIfNegative val="0"/>
          <c:cat>
            <c:multiLvlStrRef>
              <c:f>'Time series (2)'!$AV$20:$AW$28</c:f>
              <c:multiLvlStrCache>
                <c:ptCount val="9"/>
                <c:lvl>
                  <c:pt idx="0">
                    <c:v>Labour-led (2001-2008)</c:v>
                  </c:pt>
                  <c:pt idx="1">
                    <c:v>National-led (2009-2017)</c:v>
                  </c:pt>
                  <c:pt idx="2">
                    <c:v>Labour-led (2018-2023)</c:v>
                  </c:pt>
                  <c:pt idx="3">
                    <c:v>National-led (2024-)</c:v>
                  </c:pt>
                  <c:pt idx="5">
                    <c:v>Labour-led (2001-2008)</c:v>
                  </c:pt>
                  <c:pt idx="6">
                    <c:v>National-led (2009-2017)</c:v>
                  </c:pt>
                  <c:pt idx="7">
                    <c:v>Labour-led (2018-2023)</c:v>
                  </c:pt>
                  <c:pt idx="8">
                    <c:v>National-led (2024-)</c:v>
                  </c:pt>
                </c:lvl>
                <c:lvl>
                  <c:pt idx="0">
                    <c:v>Net</c:v>
                  </c:pt>
                  <c:pt idx="3">
                    <c:v> </c:v>
                  </c:pt>
                  <c:pt idx="4">
                    <c:v> </c:v>
                  </c:pt>
                  <c:pt idx="5">
                    <c:v>Gross</c:v>
                  </c:pt>
                </c:lvl>
              </c:multiLvlStrCache>
            </c:multiLvlStrRef>
          </c:cat>
          <c:val>
            <c:numRef>
              <c:f>'Time series (2)'!$AZ$20:$AZ$28</c:f>
              <c:numCache>
                <c:formatCode>0.00%</c:formatCode>
                <c:ptCount val="9"/>
                <c:pt idx="0">
                  <c:v>0</c:v>
                </c:pt>
                <c:pt idx="1">
                  <c:v>0</c:v>
                </c:pt>
                <c:pt idx="2">
                  <c:v>0</c:v>
                </c:pt>
                <c:pt idx="3">
                  <c:v>5.8230234065048819E-3</c:v>
                </c:pt>
                <c:pt idx="5">
                  <c:v>0</c:v>
                </c:pt>
                <c:pt idx="6">
                  <c:v>0</c:v>
                </c:pt>
                <c:pt idx="7">
                  <c:v>0</c:v>
                </c:pt>
                <c:pt idx="8">
                  <c:v>1.1291956771173194E-2</c:v>
                </c:pt>
              </c:numCache>
            </c:numRef>
          </c:val>
          <c:extLst>
            <c:ext xmlns:c16="http://schemas.microsoft.com/office/drawing/2014/chart" uri="{C3380CC4-5D6E-409C-BE32-E72D297353CC}">
              <c16:uniqueId val="{00000002-B5F3-4F01-BCA6-9693A72C608D}"/>
            </c:ext>
          </c:extLst>
        </c:ser>
        <c:dLbls>
          <c:showLegendKey val="0"/>
          <c:showVal val="0"/>
          <c:showCatName val="0"/>
          <c:showSerName val="0"/>
          <c:showPercent val="0"/>
          <c:showBubbleSize val="0"/>
        </c:dLbls>
        <c:gapWidth val="25"/>
        <c:overlap val="100"/>
        <c:axId val="676259743"/>
        <c:axId val="676257343"/>
      </c:barChart>
      <c:catAx>
        <c:axId val="676259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rgbClr val="0070C0"/>
                </a:solidFill>
                <a:latin typeface="+mn-lt"/>
                <a:ea typeface="+mn-ea"/>
                <a:cs typeface="+mn-cs"/>
              </a:defRPr>
            </a:pPr>
            <a:endParaRPr lang="en-US"/>
          </a:p>
        </c:txPr>
        <c:crossAx val="676257343"/>
        <c:crosses val="autoZero"/>
        <c:auto val="1"/>
        <c:lblAlgn val="ctr"/>
        <c:lblOffset val="100"/>
        <c:noMultiLvlLbl val="0"/>
      </c:catAx>
      <c:valAx>
        <c:axId val="676257343"/>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6259743"/>
        <c:crosses val="autoZero"/>
        <c:crossBetween val="between"/>
      </c:valAx>
      <c:spPr>
        <a:noFill/>
        <a:ln>
          <a:noFill/>
        </a:ln>
        <a:effectLst/>
      </c:spPr>
    </c:plotArea>
    <c:legend>
      <c:legendPos val="b"/>
      <c:layout>
        <c:manualLayout>
          <c:xMode val="edge"/>
          <c:yMode val="edge"/>
          <c:x val="0.1447125436379344"/>
          <c:y val="0.21074536905908348"/>
          <c:w val="0.74896189807392299"/>
          <c:h val="4.3969259238278671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70C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70C0"/>
                </a:solidFill>
              </a:defRPr>
            </a:pPr>
            <a:r>
              <a:rPr lang="en-US" sz="2400" dirty="0">
                <a:solidFill>
                  <a:schemeClr val="accent1">
                    <a:lumMod val="75000"/>
                  </a:schemeClr>
                </a:solidFill>
              </a:rPr>
              <a:t>Estimated overseas ownership of farmland </a:t>
            </a:r>
          </a:p>
          <a:p>
            <a:pPr>
              <a:defRPr>
                <a:solidFill>
                  <a:srgbClr val="0070C0"/>
                </a:solidFill>
              </a:defRPr>
            </a:pPr>
            <a:r>
              <a:rPr lang="en-US" sz="1800" dirty="0">
                <a:solidFill>
                  <a:schemeClr val="accent1">
                    <a:lumMod val="75000"/>
                  </a:schemeClr>
                </a:solidFill>
              </a:rPr>
              <a:t>At least 8.7% of land under farming or 1.3 million hectares</a:t>
            </a:r>
          </a:p>
        </c:rich>
      </c:tx>
      <c:overlay val="0"/>
    </c:title>
    <c:autoTitleDeleted val="0"/>
    <c:plotArea>
      <c:layout/>
      <c:barChart>
        <c:barDir val="col"/>
        <c:grouping val="stacked"/>
        <c:varyColors val="0"/>
        <c:ser>
          <c:idx val="0"/>
          <c:order val="0"/>
          <c:spPr>
            <a:solidFill>
              <a:srgbClr val="CC3300"/>
            </a:solidFill>
          </c:spPr>
          <c:invertIfNegative val="0"/>
          <c:dLbls>
            <c:spPr>
              <a:ln>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'Major Forest owners 2012'!$J$75:$L$78</c:f>
              <c:multiLvlStrCache>
                <c:ptCount val="4"/>
                <c:lvl>
                  <c:pt idx="0">
                    <c:v>145,000 hectares</c:v>
                  </c:pt>
                  <c:pt idx="1">
                    <c:v>145,000 hectares</c:v>
                  </c:pt>
                  <c:pt idx="2">
                    <c:v>327,000 hectares</c:v>
                  </c:pt>
                  <c:pt idx="3">
                    <c:v>635,000 hectares</c:v>
                  </c:pt>
                </c:lvl>
                <c:lvl>
                  <c:pt idx="0">
                    <c:v>Freehold</c:v>
                  </c:pt>
                  <c:pt idx="1">
                    <c:v>Other interests</c:v>
                  </c:pt>
                  <c:pt idx="2">
                    <c:v>Freehold</c:v>
                  </c:pt>
                  <c:pt idx="3">
                    <c:v>Other interests</c:v>
                  </c:pt>
                </c:lvl>
                <c:lvl>
                  <c:pt idx="0">
                    <c:v>Agriculture</c:v>
                  </c:pt>
                  <c:pt idx="2">
                    <c:v>Forestry</c:v>
                  </c:pt>
                </c:lvl>
              </c:multiLvlStrCache>
            </c:multiLvlStrRef>
          </c:cat>
          <c:val>
            <c:numRef>
              <c:f>'Major Forest owners 2012'!$M$75:$M$78</c:f>
              <c:numCache>
                <c:formatCode>0.0%</c:formatCode>
                <c:ptCount val="4"/>
                <c:pt idx="0">
                  <c:v>9.9451303155006898E-3</c:v>
                </c:pt>
                <c:pt idx="1">
                  <c:v>9.9451303155006898E-3</c:v>
                </c:pt>
                <c:pt idx="2">
                  <c:v>2.2427983539094653E-2</c:v>
                </c:pt>
                <c:pt idx="3">
                  <c:v>4.3552812071330584E-2</c:v>
                </c:pt>
              </c:numCache>
            </c:numRef>
          </c:val>
          <c:extLst>
            <c:ext xmlns:c16="http://schemas.microsoft.com/office/drawing/2014/chart" uri="{C3380CC4-5D6E-409C-BE32-E72D297353CC}">
              <c16:uniqueId val="{00000000-64BF-472B-9315-765C9E3B6C40}"/>
            </c:ext>
          </c:extLst>
        </c:ser>
        <c:dLbls>
          <c:showLegendKey val="0"/>
          <c:showVal val="0"/>
          <c:showCatName val="0"/>
          <c:showSerName val="0"/>
          <c:showPercent val="0"/>
          <c:showBubbleSize val="0"/>
        </c:dLbls>
        <c:gapWidth val="150"/>
        <c:overlap val="100"/>
        <c:axId val="110864256"/>
        <c:axId val="110865792"/>
      </c:barChart>
      <c:catAx>
        <c:axId val="110864256"/>
        <c:scaling>
          <c:orientation val="minMax"/>
        </c:scaling>
        <c:delete val="0"/>
        <c:axPos val="b"/>
        <c:numFmt formatCode="General" sourceLinked="0"/>
        <c:majorTickMark val="out"/>
        <c:minorTickMark val="none"/>
        <c:tickLblPos val="nextTo"/>
        <c:txPr>
          <a:bodyPr/>
          <a:lstStyle/>
          <a:p>
            <a:pPr>
              <a:defRPr>
                <a:solidFill>
                  <a:srgbClr val="0070C0"/>
                </a:solidFill>
              </a:defRPr>
            </a:pPr>
            <a:endParaRPr lang="en-US"/>
          </a:p>
        </c:txPr>
        <c:crossAx val="110865792"/>
        <c:crosses val="autoZero"/>
        <c:auto val="1"/>
        <c:lblAlgn val="ctr"/>
        <c:lblOffset val="100"/>
        <c:noMultiLvlLbl val="0"/>
      </c:catAx>
      <c:valAx>
        <c:axId val="110865792"/>
        <c:scaling>
          <c:orientation val="minMax"/>
        </c:scaling>
        <c:delete val="0"/>
        <c:axPos val="l"/>
        <c:majorGridlines/>
        <c:numFmt formatCode="0.0%" sourceLinked="1"/>
        <c:majorTickMark val="out"/>
        <c:minorTickMark val="none"/>
        <c:tickLblPos val="nextTo"/>
        <c:txPr>
          <a:bodyPr/>
          <a:lstStyle/>
          <a:p>
            <a:pPr>
              <a:defRPr>
                <a:solidFill>
                  <a:srgbClr val="0070C0"/>
                </a:solidFill>
              </a:defRPr>
            </a:pPr>
            <a:endParaRPr lang="en-US"/>
          </a:p>
        </c:txPr>
        <c:crossAx val="110864256"/>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000"/>
              <a:t>Overseas ownership of New Zealand companies by country</a:t>
            </a:r>
            <a:r>
              <a:rPr lang="en-US"/>
              <a:t> </a:t>
            </a:r>
          </a:p>
          <a:p>
            <a:pPr>
              <a:defRPr/>
            </a:pPr>
            <a:r>
              <a:rPr lang="en-US"/>
              <a:t>September</a:t>
            </a:r>
            <a:r>
              <a:rPr lang="en-US" baseline="0"/>
              <a:t> 2024</a:t>
            </a:r>
            <a:endParaRPr lang="en-US"/>
          </a:p>
        </c:rich>
      </c:tx>
      <c:layout>
        <c:manualLayout>
          <c:xMode val="edge"/>
          <c:yMode val="edge"/>
          <c:x val="0.15533858267716533"/>
          <c:y val="4.1994762903109625E-3"/>
        </c:manualLayout>
      </c:layout>
      <c:overlay val="0"/>
    </c:title>
    <c:autoTitleDeleted val="0"/>
    <c:plotArea>
      <c:layout/>
      <c:pieChart>
        <c:varyColors val="1"/>
        <c:ser>
          <c:idx val="0"/>
          <c:order val="0"/>
          <c:dLbls>
            <c:dLbl>
              <c:idx val="0"/>
              <c:numFmt formatCode="\$#,##0&quot;m&quot;" sourceLinked="0"/>
              <c:spPr/>
              <c:txPr>
                <a:bodyPr/>
                <a:lstStyle/>
                <a:p>
                  <a:pPr>
                    <a:defRPr sz="1400">
                      <a:solidFill>
                        <a:schemeClr val="bg1"/>
                      </a:solidFill>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0-8493-4916-942A-EBE3CB3BD3A8}"/>
                </c:ext>
              </c:extLst>
            </c:dLbl>
            <c:dLbl>
              <c:idx val="1"/>
              <c:numFmt formatCode="\$#,##0&quot;m&quot;" sourceLinked="0"/>
              <c:spPr/>
              <c:txPr>
                <a:bodyPr/>
                <a:lstStyle/>
                <a:p>
                  <a:pPr>
                    <a:defRPr>
                      <a:solidFill>
                        <a:schemeClr val="bg1"/>
                      </a:solidFill>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1-8493-4916-942A-EBE3CB3BD3A8}"/>
                </c:ext>
              </c:extLst>
            </c:dLbl>
            <c:dLbl>
              <c:idx val="2"/>
              <c:layout>
                <c:manualLayout>
                  <c:x val="9.903418371885837E-3"/>
                  <c:y val="4.9716950717249345E-4"/>
                </c:manualLayout>
              </c:layout>
              <c:numFmt formatCode="\$#,##0&quot;m&quot;" sourceLinked="0"/>
              <c:spPr/>
              <c:txPr>
                <a:bodyPr/>
                <a:lstStyle/>
                <a:p>
                  <a:pPr>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93-4916-942A-EBE3CB3BD3A8}"/>
                </c:ext>
              </c:extLst>
            </c:dLbl>
            <c:dLbl>
              <c:idx val="3"/>
              <c:numFmt formatCode="\$#,##0&quot;m&quot;" sourceLinked="0"/>
              <c:spPr>
                <a:noFill/>
                <a:ln>
                  <a:noFill/>
                </a:ln>
                <a:effectLst/>
              </c:spPr>
              <c:txPr>
                <a:bodyPr wrap="square" lIns="38100" tIns="19050" rIns="38100" bIns="19050" anchor="ctr">
                  <a:spAutoFit/>
                </a:bodyPr>
                <a:lstStyle/>
                <a:p>
                  <a:pPr>
                    <a:defRPr>
                      <a:solidFill>
                        <a:schemeClr val="bg1"/>
                      </a:solidFill>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3-8493-4916-942A-EBE3CB3BD3A8}"/>
                </c:ext>
              </c:extLst>
            </c:dLbl>
            <c:dLbl>
              <c:idx val="4"/>
              <c:layout>
                <c:manualLayout>
                  <c:x val="3.7258663367054378E-3"/>
                  <c:y val="1.6488839548541172E-2"/>
                </c:manualLayout>
              </c:layout>
              <c:numFmt formatCode="\$#,##0&quot;m&quot;" sourceLinked="0"/>
              <c:spPr/>
              <c:txPr>
                <a:bodyPr/>
                <a:lstStyle/>
                <a:p>
                  <a:pPr>
                    <a:defRPr/>
                  </a:pPr>
                  <a:endParaRPr lang="en-US"/>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493-4916-942A-EBE3CB3BD3A8}"/>
                </c:ext>
              </c:extLst>
            </c:dLbl>
            <c:dLbl>
              <c:idx val="5"/>
              <c:numFmt formatCode="\$#,##0&quot;m&quot;" sourceLinked="0"/>
              <c:spPr/>
              <c:txPr>
                <a:bodyPr/>
                <a:lstStyle/>
                <a:p>
                  <a:pPr>
                    <a:defRPr>
                      <a:solidFill>
                        <a:schemeClr val="bg1"/>
                      </a:solidFill>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5-8493-4916-942A-EBE3CB3BD3A8}"/>
                </c:ext>
              </c:extLst>
            </c:dLbl>
            <c:dLbl>
              <c:idx val="6"/>
              <c:numFmt formatCode="\$#,##0&quot;m&quot;" sourceLinked="0"/>
              <c:spPr>
                <a:noFill/>
                <a:ln>
                  <a:noFill/>
                </a:ln>
                <a:effectLst/>
              </c:spPr>
              <c:txPr>
                <a:bodyPr wrap="square" lIns="38100" tIns="19050" rIns="38100" bIns="19050" anchor="ctr">
                  <a:spAutoFit/>
                </a:bodyPr>
                <a:lstStyle/>
                <a:p>
                  <a:pPr>
                    <a:defRPr>
                      <a:solidFill>
                        <a:schemeClr val="bg1"/>
                      </a:solidFill>
                    </a:defRPr>
                  </a:pPr>
                  <a:endParaRPr lang="en-US"/>
                </a:p>
              </c:txPr>
              <c:dLblPos val="bestFit"/>
              <c:showLegendKey val="0"/>
              <c:showVal val="1"/>
              <c:showCatName val="1"/>
              <c:showSerName val="0"/>
              <c:showPercent val="0"/>
              <c:showBubbleSize val="0"/>
              <c:extLst>
                <c:ext xmlns:c16="http://schemas.microsoft.com/office/drawing/2014/chart" uri="{C3380CC4-5D6E-409C-BE32-E72D297353CC}">
                  <c16:uniqueId val="{00000006-8493-4916-942A-EBE3CB3BD3A8}"/>
                </c:ext>
              </c:extLst>
            </c:dLbl>
            <c:dLbl>
              <c:idx val="7"/>
              <c:layout>
                <c:manualLayout>
                  <c:x val="4.628133068742657E-3"/>
                  <c:y val="7.2589960774209388E-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493-4916-942A-EBE3CB3BD3A8}"/>
                </c:ext>
              </c:extLst>
            </c:dLbl>
            <c:dLbl>
              <c:idx val="17"/>
              <c:dLblPos val="outEnd"/>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493-4916-942A-EBE3CB3BD3A8}"/>
                </c:ext>
              </c:extLst>
            </c:dLbl>
            <c:dLbl>
              <c:idx val="19"/>
              <c:layout>
                <c:manualLayout>
                  <c:x val="8.634230995361776E-2"/>
                  <c:y val="0.1401859783420433"/>
                </c:manualLayout>
              </c:layout>
              <c:numFmt formatCode="\$#,##0&quot;m&quot;" sourceLinked="0"/>
              <c:spPr>
                <a:noFill/>
                <a:ln>
                  <a:noFill/>
                </a:ln>
                <a:effectLst/>
              </c:spPr>
              <c:txPr>
                <a:bodyPr wrap="square" lIns="38100" tIns="19050" rIns="38100" bIns="19050" anchor="ctr">
                  <a:noAutofit/>
                </a:bodyPr>
                <a:lstStyle/>
                <a:p>
                  <a:pPr>
                    <a:defRPr>
                      <a:solidFill>
                        <a:schemeClr val="bg1"/>
                      </a:solidFill>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9.4657627529121838E-2"/>
                      <c:h val="0.131891279389826"/>
                    </c:manualLayout>
                  </c15:layout>
                </c:ext>
                <c:ext xmlns:c16="http://schemas.microsoft.com/office/drawing/2014/chart" uri="{C3380CC4-5D6E-409C-BE32-E72D297353CC}">
                  <c16:uniqueId val="{00000009-8493-4916-942A-EBE3CB3BD3A8}"/>
                </c:ext>
              </c:extLst>
            </c:dLbl>
            <c:numFmt formatCode="\$#,##0&quot;m&quot;" sourceLinked="0"/>
            <c:spPr>
              <a:noFill/>
              <a:ln>
                <a:noFill/>
              </a:ln>
              <a:effectLst/>
            </c:spPr>
            <c:dLblPos val="bestFit"/>
            <c:showLegendKey val="0"/>
            <c:showVal val="1"/>
            <c:showCatName val="1"/>
            <c:showSerName val="0"/>
            <c:showPercent val="0"/>
            <c:showBubbleSize val="0"/>
            <c:showLeaderLines val="1"/>
            <c:extLst>
              <c:ext xmlns:c15="http://schemas.microsoft.com/office/drawing/2012/chart" uri="{CE6537A1-D6FC-4f65-9D91-7224C49458BB}"/>
            </c:extLst>
          </c:dLbls>
          <c:cat>
            <c:strRef>
              <c:f>'Stock By Country'!$BZ$6:$BZ$25</c:f>
              <c:strCache>
                <c:ptCount val="20"/>
                <c:pt idx="0">
                  <c:v>Australia</c:v>
                </c:pt>
                <c:pt idx="1">
                  <c:v>USA</c:v>
                </c:pt>
                <c:pt idx="2">
                  <c:v>Singapore</c:v>
                </c:pt>
                <c:pt idx="3">
                  <c:v> Japan</c:v>
                </c:pt>
                <c:pt idx="4">
                  <c:v>Hong Kong (SAR)</c:v>
                </c:pt>
                <c:pt idx="5">
                  <c:v>Canada</c:v>
                </c:pt>
                <c:pt idx="6">
                  <c:v>UK</c:v>
                </c:pt>
                <c:pt idx="7">
                  <c:v>Netherlands</c:v>
                </c:pt>
                <c:pt idx="8">
                  <c:v>Cayman Islands</c:v>
                </c:pt>
                <c:pt idx="9">
                  <c:v>Switzerland</c:v>
                </c:pt>
                <c:pt idx="10">
                  <c:v>British Virgin Islands</c:v>
                </c:pt>
                <c:pt idx="11">
                  <c:v>China</c:v>
                </c:pt>
                <c:pt idx="12">
                  <c:v>Germany</c:v>
                </c:pt>
                <c:pt idx="13">
                  <c:v>France</c:v>
                </c:pt>
                <c:pt idx="14">
                  <c:v>Ireland</c:v>
                </c:pt>
                <c:pt idx="15">
                  <c:v>Sweden</c:v>
                </c:pt>
                <c:pt idx="16">
                  <c:v>India</c:v>
                </c:pt>
                <c:pt idx="17">
                  <c:v>Luxembourg</c:v>
                </c:pt>
                <c:pt idx="18">
                  <c:v>Belgium</c:v>
                </c:pt>
                <c:pt idx="19">
                  <c:v>Other countries</c:v>
                </c:pt>
              </c:strCache>
            </c:strRef>
          </c:cat>
          <c:val>
            <c:numRef>
              <c:f>'Stock By Country'!$CK$6:$CK$25</c:f>
              <c:numCache>
                <c:formatCode>#,##0</c:formatCode>
                <c:ptCount val="20"/>
                <c:pt idx="0">
                  <c:v>84615</c:v>
                </c:pt>
                <c:pt idx="1">
                  <c:v>9278</c:v>
                </c:pt>
                <c:pt idx="2">
                  <c:v>8702</c:v>
                </c:pt>
                <c:pt idx="3">
                  <c:v>8455</c:v>
                </c:pt>
                <c:pt idx="4">
                  <c:v>7935</c:v>
                </c:pt>
                <c:pt idx="5">
                  <c:v>7494</c:v>
                </c:pt>
                <c:pt idx="6">
                  <c:v>6388</c:v>
                </c:pt>
                <c:pt idx="7">
                  <c:v>5037</c:v>
                </c:pt>
                <c:pt idx="8">
                  <c:v>2799</c:v>
                </c:pt>
                <c:pt idx="9">
                  <c:v>2375</c:v>
                </c:pt>
                <c:pt idx="10">
                  <c:v>1979</c:v>
                </c:pt>
                <c:pt idx="11">
                  <c:v>1433</c:v>
                </c:pt>
                <c:pt idx="12" formatCode="General">
                  <c:v>992</c:v>
                </c:pt>
                <c:pt idx="13" formatCode="General">
                  <c:v>782</c:v>
                </c:pt>
                <c:pt idx="14" formatCode="General">
                  <c:v>587</c:v>
                </c:pt>
                <c:pt idx="15" formatCode="General">
                  <c:v>491</c:v>
                </c:pt>
                <c:pt idx="16" formatCode="General">
                  <c:v>168</c:v>
                </c:pt>
                <c:pt idx="17" formatCode="General">
                  <c:v>127</c:v>
                </c:pt>
                <c:pt idx="18" formatCode="General">
                  <c:v>66</c:v>
                </c:pt>
                <c:pt idx="19" formatCode="#,##0_ ;[Red]\-#,##0\ ">
                  <c:v>8555</c:v>
                </c:pt>
              </c:numCache>
            </c:numRef>
          </c:val>
          <c:extLst>
            <c:ext xmlns:c16="http://schemas.microsoft.com/office/drawing/2014/chart" uri="{C3380CC4-5D6E-409C-BE32-E72D297353CC}">
              <c16:uniqueId val="{0000000A-8493-4916-942A-EBE3CB3BD3A8}"/>
            </c:ext>
          </c:extLst>
        </c:ser>
        <c:dLbls>
          <c:showLegendKey val="0"/>
          <c:showVal val="0"/>
          <c:showCatName val="0"/>
          <c:showSerName val="0"/>
          <c:showPercent val="0"/>
          <c:showBubbleSize val="0"/>
          <c:showLeaderLines val="1"/>
        </c:dLbls>
        <c:firstSliceAng val="335"/>
      </c:pieChart>
    </c:plotArea>
    <c:plotVisOnly val="1"/>
    <c:dispBlanksAs val="gap"/>
    <c:showDLblsOverMax val="0"/>
  </c:chart>
  <c:txPr>
    <a:bodyPr/>
    <a:lstStyle/>
    <a:p>
      <a:pPr>
        <a:defRPr sz="1200">
          <a:solidFill>
            <a:srgbClr val="0070C0"/>
          </a:solidFil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0.40792</cdr:x>
      <cdr:y>0.14775</cdr:y>
    </cdr:from>
    <cdr:to>
      <cdr:x>0.49018</cdr:x>
      <cdr:y>0.28104</cdr:y>
    </cdr:to>
    <cdr:sp macro="" textlink="">
      <cdr:nvSpPr>
        <cdr:cNvPr id="5" name="TextBox 4"/>
        <cdr:cNvSpPr txBox="1"/>
      </cdr:nvSpPr>
      <cdr:spPr>
        <a:xfrm xmlns:a="http://schemas.openxmlformats.org/drawingml/2006/main">
          <a:off x="3605646" y="846287"/>
          <a:ext cx="727113" cy="763439"/>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NZ" sz="1000" i="1"/>
            <a:t>Change in </a:t>
          </a:r>
        </a:p>
        <a:p xmlns:a="http://schemas.openxmlformats.org/drawingml/2006/main">
          <a:r>
            <a:rPr lang="en-NZ" sz="1000" i="1"/>
            <a:t>methodology </a:t>
          </a:r>
        </a:p>
        <a:p xmlns:a="http://schemas.openxmlformats.org/drawingml/2006/main">
          <a:r>
            <a:rPr lang="en-NZ" sz="1000" i="1"/>
            <a:t>after </a:t>
          </a:r>
          <a:r>
            <a:rPr lang="en-NZ" sz="1000" i="1" baseline="0"/>
            <a:t>March </a:t>
          </a:r>
        </a:p>
        <a:p xmlns:a="http://schemas.openxmlformats.org/drawingml/2006/main">
          <a:r>
            <a:rPr lang="en-NZ" sz="1000" i="1" baseline="0"/>
            <a:t>2000</a:t>
          </a:r>
          <a:endParaRPr lang="en-NZ" sz="1000" i="1"/>
        </a:p>
      </cdr:txBody>
    </cdr:sp>
  </cdr:relSizeAnchor>
</c:userShapes>
</file>

<file path=ppt/drawings/drawing2.xml><?xml version="1.0" encoding="utf-8"?>
<c:userShapes xmlns:c="http://schemas.openxmlformats.org/drawingml/2006/chart">
  <cdr:relSizeAnchor xmlns:cdr="http://schemas.openxmlformats.org/drawingml/2006/chartDrawing">
    <cdr:from>
      <cdr:x>0.17713</cdr:x>
      <cdr:y>0.6785</cdr:y>
    </cdr:from>
    <cdr:to>
      <cdr:x>0.4005</cdr:x>
      <cdr:y>0.75626</cdr:y>
    </cdr:to>
    <cdr:sp macro="" textlink="">
      <cdr:nvSpPr>
        <cdr:cNvPr id="2" name="TextBox 1"/>
        <cdr:cNvSpPr txBox="1"/>
      </cdr:nvSpPr>
      <cdr:spPr>
        <a:xfrm xmlns:a="http://schemas.openxmlformats.org/drawingml/2006/main">
          <a:off x="1619671" y="4653136"/>
          <a:ext cx="2042496" cy="53327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NZ" sz="1400" dirty="0">
              <a:solidFill>
                <a:schemeClr val="bg1"/>
              </a:solidFill>
            </a:rPr>
            <a:t>Private New </a:t>
          </a:r>
          <a:r>
            <a:rPr lang="en-NZ" sz="1600" dirty="0">
              <a:solidFill>
                <a:schemeClr val="bg1"/>
              </a:solidFill>
            </a:rPr>
            <a:t>Zealand</a:t>
          </a:r>
          <a:r>
            <a:rPr lang="en-NZ" sz="1400" dirty="0">
              <a:solidFill>
                <a:schemeClr val="bg1"/>
              </a:solidFill>
            </a:rPr>
            <a:t> owned</a:t>
          </a:r>
        </a:p>
      </cdr:txBody>
    </cdr:sp>
  </cdr:relSizeAnchor>
  <cdr:relSizeAnchor xmlns:cdr="http://schemas.openxmlformats.org/drawingml/2006/chartDrawing">
    <cdr:from>
      <cdr:x>0.42913</cdr:x>
      <cdr:y>0.857</cdr:y>
    </cdr:from>
    <cdr:to>
      <cdr:x>0.67197</cdr:x>
      <cdr:y>0.92395</cdr:y>
    </cdr:to>
    <cdr:sp macro="" textlink="">
      <cdr:nvSpPr>
        <cdr:cNvPr id="3" name="TextBox 2"/>
        <cdr:cNvSpPr txBox="1"/>
      </cdr:nvSpPr>
      <cdr:spPr>
        <a:xfrm xmlns:a="http://schemas.openxmlformats.org/drawingml/2006/main">
          <a:off x="3923927" y="5877272"/>
          <a:ext cx="2220529" cy="45914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NZ" sz="1400" dirty="0">
              <a:solidFill>
                <a:schemeClr val="bg1"/>
              </a:solidFill>
            </a:rPr>
            <a:t>Government owned</a:t>
          </a:r>
        </a:p>
      </cdr:txBody>
    </cdr:sp>
  </cdr:relSizeAnchor>
  <cdr:relSizeAnchor xmlns:cdr="http://schemas.openxmlformats.org/drawingml/2006/chartDrawing">
    <cdr:from>
      <cdr:x>0.23597</cdr:x>
      <cdr:y>0.86825</cdr:y>
    </cdr:from>
    <cdr:to>
      <cdr:x>0.57159</cdr:x>
      <cdr:y>0.92873</cdr:y>
    </cdr:to>
    <cdr:sp macro="" textlink="">
      <cdr:nvSpPr>
        <cdr:cNvPr id="4" name="TextBox 3"/>
        <cdr:cNvSpPr txBox="1"/>
      </cdr:nvSpPr>
      <cdr:spPr>
        <a:xfrm xmlns:a="http://schemas.openxmlformats.org/drawingml/2006/main">
          <a:off x="1962150" y="3829050"/>
          <a:ext cx="2790825" cy="2667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Z" sz="1100"/>
        </a:p>
      </cdr:txBody>
    </cdr:sp>
  </cdr:relSizeAnchor>
  <cdr:relSizeAnchor xmlns:cdr="http://schemas.openxmlformats.org/drawingml/2006/chartDrawing">
    <cdr:from>
      <cdr:x>0.5</cdr:x>
      <cdr:y>0.731</cdr:y>
    </cdr:from>
    <cdr:to>
      <cdr:x>0.64891</cdr:x>
      <cdr:y>0.78932</cdr:y>
    </cdr:to>
    <cdr:sp macro="" textlink="">
      <cdr:nvSpPr>
        <cdr:cNvPr id="5" name="TextBox 4"/>
        <cdr:cNvSpPr txBox="1"/>
      </cdr:nvSpPr>
      <cdr:spPr>
        <a:xfrm xmlns:a="http://schemas.openxmlformats.org/drawingml/2006/main">
          <a:off x="4571999" y="5013176"/>
          <a:ext cx="1361633" cy="39995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NZ" sz="1400" dirty="0">
              <a:solidFill>
                <a:schemeClr val="bg1"/>
              </a:solidFill>
            </a:rPr>
            <a:t>Foreign owned</a:t>
          </a:r>
        </a:p>
      </cdr:txBody>
    </cdr:sp>
  </cdr:relSizeAnchor>
  <cdr:relSizeAnchor xmlns:cdr="http://schemas.openxmlformats.org/drawingml/2006/chartDrawing">
    <cdr:from>
      <cdr:x>0.74456</cdr:x>
      <cdr:y>0.39741</cdr:y>
    </cdr:from>
    <cdr:to>
      <cdr:x>0.96105</cdr:x>
      <cdr:y>0.45572</cdr:y>
    </cdr:to>
    <cdr:sp macro="" textlink="">
      <cdr:nvSpPr>
        <cdr:cNvPr id="6" name="TextBox 5"/>
        <cdr:cNvSpPr txBox="1"/>
      </cdr:nvSpPr>
      <cdr:spPr>
        <a:xfrm xmlns:a="http://schemas.openxmlformats.org/drawingml/2006/main">
          <a:off x="6191249" y="1752600"/>
          <a:ext cx="1800225" cy="257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NZ" sz="1100" i="1">
              <a:solidFill>
                <a:srgbClr val="0070C0"/>
              </a:solidFill>
            </a:rPr>
            <a:t>Right-hand scale</a:t>
          </a:r>
        </a:p>
      </cdr:txBody>
    </cdr:sp>
  </cdr:relSizeAnchor>
</c:userShapes>
</file>

<file path=ppt/drawings/drawing3.xml><?xml version="1.0" encoding="utf-8"?>
<c:userShapes xmlns:c="http://schemas.openxmlformats.org/drawingml/2006/chart">
  <cdr:relSizeAnchor xmlns:cdr="http://schemas.openxmlformats.org/drawingml/2006/chartDrawing">
    <cdr:from>
      <cdr:x>0.25058</cdr:x>
      <cdr:y>0.14575</cdr:y>
    </cdr:from>
    <cdr:to>
      <cdr:x>0.33916</cdr:x>
      <cdr:y>0.30364</cdr:y>
    </cdr:to>
    <cdr:sp macro="" textlink="">
      <cdr:nvSpPr>
        <cdr:cNvPr id="2" name="TextBox 1"/>
        <cdr:cNvSpPr txBox="1"/>
      </cdr:nvSpPr>
      <cdr:spPr>
        <a:xfrm xmlns:a="http://schemas.openxmlformats.org/drawingml/2006/main">
          <a:off x="2047869" y="685794"/>
          <a:ext cx="723900" cy="742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Z" sz="1100"/>
        </a:p>
      </cdr:txBody>
    </cdr:sp>
  </cdr:relSizeAnchor>
  <cdr:relSizeAnchor xmlns:cdr="http://schemas.openxmlformats.org/drawingml/2006/chartDrawing">
    <cdr:from>
      <cdr:x>0.22727</cdr:x>
      <cdr:y>0.1875</cdr:y>
    </cdr:from>
    <cdr:to>
      <cdr:x>0.36364</cdr:x>
      <cdr:y>0.30469</cdr:y>
    </cdr:to>
    <cdr:sp macro="" textlink="">
      <cdr:nvSpPr>
        <cdr:cNvPr id="3" name="TextBox 2"/>
        <cdr:cNvSpPr txBox="1"/>
      </cdr:nvSpPr>
      <cdr:spPr>
        <a:xfrm xmlns:a="http://schemas.openxmlformats.org/drawingml/2006/main">
          <a:off x="1857375" y="914400"/>
          <a:ext cx="1114425" cy="571500"/>
        </a:xfrm>
        <a:prstGeom xmlns:a="http://schemas.openxmlformats.org/drawingml/2006/main" prst="rect">
          <a:avLst/>
        </a:prstGeom>
        <a:solidFill xmlns:a="http://schemas.openxmlformats.org/drawingml/2006/main">
          <a:schemeClr val="bg1">
            <a:alpha val="85000"/>
          </a:schemeClr>
        </a:solidFill>
        <a:ln xmlns:a="http://schemas.openxmlformats.org/drawingml/2006/main" w="3175">
          <a:solidFill>
            <a:schemeClr val="tx1"/>
          </a:solidFill>
        </a:ln>
      </cdr:spPr>
      <cdr:txBody>
        <a:bodyPr xmlns:a="http://schemas.openxmlformats.org/drawingml/2006/main" vertOverflow="clip" wrap="square" rtlCol="0"/>
        <a:lstStyle xmlns:a="http://schemas.openxmlformats.org/drawingml/2006/main"/>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NZ" sz="1000" baseline="0">
              <a:solidFill>
                <a:srgbClr val="0070C0"/>
              </a:solidFill>
              <a:effectLst/>
              <a:latin typeface="+mn-lt"/>
              <a:ea typeface="+mn-ea"/>
              <a:cs typeface="+mn-cs"/>
            </a:rPr>
            <a:t>Threshold raised from $50m to $100m, Aug 2005</a:t>
          </a:r>
          <a:endParaRPr lang="en-NZ" sz="1000">
            <a:solidFill>
              <a:srgbClr val="0070C0"/>
            </a:solidFill>
            <a:effectLst/>
          </a:endParaRPr>
        </a:p>
        <a:p xmlns:a="http://schemas.openxmlformats.org/drawingml/2006/main">
          <a:pPr algn="ctr"/>
          <a:endParaRPr lang="en-NZ" sz="1000">
            <a:solidFill>
              <a:srgbClr val="0070C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0.7426</cdr:x>
      <cdr:y>0.27963</cdr:y>
    </cdr:from>
    <cdr:to>
      <cdr:x>0.93508</cdr:x>
      <cdr:y>0.33071</cdr:y>
    </cdr:to>
    <cdr:sp macro="" textlink="">
      <cdr:nvSpPr>
        <cdr:cNvPr id="3" name="TextBox 2"/>
        <cdr:cNvSpPr txBox="1"/>
      </cdr:nvSpPr>
      <cdr:spPr>
        <a:xfrm xmlns:a="http://schemas.openxmlformats.org/drawingml/2006/main">
          <a:off x="6210301" y="1691306"/>
          <a:ext cx="1609724" cy="308946"/>
        </a:xfrm>
        <a:prstGeom xmlns:a="http://schemas.openxmlformats.org/drawingml/2006/main" prst="rect">
          <a:avLst/>
        </a:prstGeom>
        <a:ln xmlns:a="http://schemas.openxmlformats.org/drawingml/2006/main">
          <a:solidFill>
            <a:srgbClr val="0070C0"/>
          </a:solidFill>
        </a:ln>
      </cdr:spPr>
      <cdr:txBody>
        <a:bodyPr xmlns:a="http://schemas.openxmlformats.org/drawingml/2006/main" vertOverflow="clip" wrap="square" rtlCol="0"/>
        <a:lstStyle xmlns:a="http://schemas.openxmlformats.org/drawingml/2006/main"/>
        <a:p xmlns:a="http://schemas.openxmlformats.org/drawingml/2006/main">
          <a:pPr algn="ctr"/>
          <a:r>
            <a:rPr lang="en-NZ" sz="1400" b="1">
              <a:solidFill>
                <a:srgbClr val="0070C0"/>
              </a:solidFill>
            </a:rPr>
            <a:t>Total = $158,258</a:t>
          </a:r>
        </a:p>
        <a:p xmlns:a="http://schemas.openxmlformats.org/drawingml/2006/main">
          <a:pPr algn="ctr"/>
          <a:endParaRPr lang="en-NZ" sz="1400" b="1">
            <a:solidFill>
              <a:srgbClr val="0070C0"/>
            </a:solidFill>
          </a:endParaRPr>
        </a:p>
      </cdr:txBody>
    </cdr:sp>
  </cdr:relSizeAnchor>
  <cdr:relSizeAnchor xmlns:cdr="http://schemas.openxmlformats.org/drawingml/2006/chartDrawing">
    <cdr:from>
      <cdr:x>0.75987</cdr:x>
      <cdr:y>0.79407</cdr:y>
    </cdr:from>
    <cdr:to>
      <cdr:x>0.95235</cdr:x>
      <cdr:y>0.93429</cdr:y>
    </cdr:to>
    <cdr:sp macro="" textlink="">
      <cdr:nvSpPr>
        <cdr:cNvPr id="2" name="TextBox 1">
          <a:extLst xmlns:a="http://schemas.openxmlformats.org/drawingml/2006/main">
            <a:ext uri="{FF2B5EF4-FFF2-40B4-BE49-F238E27FC236}">
              <a16:creationId xmlns:a16="http://schemas.microsoft.com/office/drawing/2014/main" id="{A75E4045-9ED5-6A05-28B2-E4F9A7AF13BA}"/>
            </a:ext>
          </a:extLst>
        </cdr:cNvPr>
        <cdr:cNvSpPr txBox="1"/>
      </cdr:nvSpPr>
      <cdr:spPr>
        <a:xfrm xmlns:a="http://schemas.openxmlformats.org/drawingml/2006/main">
          <a:off x="6948264" y="5301207"/>
          <a:ext cx="1760038" cy="936104"/>
        </a:xfrm>
        <a:prstGeom xmlns:a="http://schemas.openxmlformats.org/drawingml/2006/main" prst="rect">
          <a:avLst/>
        </a:prstGeom>
        <a:ln xmlns:a="http://schemas.openxmlformats.org/drawingml/2006/main">
          <a:solidFill>
            <a:srgbClr val="0070C0"/>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NZ" sz="1400" b="1" dirty="0">
              <a:solidFill>
                <a:srgbClr val="0070C0"/>
              </a:solidFill>
            </a:rPr>
            <a:t>Total from tax havens or countries used to avoid tax  = $29,541</a:t>
          </a:r>
        </a:p>
        <a:p xmlns:a="http://schemas.openxmlformats.org/drawingml/2006/main">
          <a:pPr algn="ctr"/>
          <a:endParaRPr lang="en-NZ" sz="1400" b="1" dirty="0">
            <a:solidFill>
              <a:srgbClr val="0070C0"/>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0.7221</cdr:x>
      <cdr:y>0.16467</cdr:y>
    </cdr:from>
    <cdr:to>
      <cdr:x>0.96811</cdr:x>
      <cdr:y>0.21575</cdr:y>
    </cdr:to>
    <cdr:sp macro="" textlink="">
      <cdr:nvSpPr>
        <cdr:cNvPr id="3" name="TextBox 2"/>
        <cdr:cNvSpPr txBox="1"/>
      </cdr:nvSpPr>
      <cdr:spPr>
        <a:xfrm xmlns:a="http://schemas.openxmlformats.org/drawingml/2006/main">
          <a:off x="6038851" y="995986"/>
          <a:ext cx="2057406" cy="308951"/>
        </a:xfrm>
        <a:prstGeom xmlns:a="http://schemas.openxmlformats.org/drawingml/2006/main" prst="rect">
          <a:avLst/>
        </a:prstGeom>
        <a:ln xmlns:a="http://schemas.openxmlformats.org/drawingml/2006/main">
          <a:solidFill>
            <a:srgbClr val="0070C0"/>
          </a:solidFill>
        </a:ln>
      </cdr:spPr>
      <cdr:txBody>
        <a:bodyPr xmlns:a="http://schemas.openxmlformats.org/drawingml/2006/main" vertOverflow="clip" wrap="square" rtlCol="0"/>
        <a:lstStyle xmlns:a="http://schemas.openxmlformats.org/drawingml/2006/main"/>
        <a:p xmlns:a="http://schemas.openxmlformats.org/drawingml/2006/main">
          <a:pPr algn="ctr"/>
          <a:r>
            <a:rPr lang="en-NZ" sz="1400" b="1">
              <a:solidFill>
                <a:srgbClr val="0070C0"/>
              </a:solidFill>
            </a:rPr>
            <a:t>Total = $</a:t>
          </a:r>
          <a:r>
            <a:rPr lang="en-NZ" sz="1600" b="1">
              <a:solidFill>
                <a:srgbClr val="0070C0"/>
              </a:solidFill>
            </a:rPr>
            <a:t>158,258m</a:t>
          </a:r>
          <a:endParaRPr lang="en-NZ" sz="1400" b="1">
            <a:solidFill>
              <a:srgbClr val="0070C0"/>
            </a:solidFill>
          </a:endParaRPr>
        </a:p>
      </cdr:txBody>
    </cdr:sp>
  </cdr:relSizeAnchor>
  <cdr:relSizeAnchor xmlns:cdr="http://schemas.openxmlformats.org/drawingml/2006/chartDrawing">
    <cdr:from>
      <cdr:x>0.78132</cdr:x>
      <cdr:y>0.27559</cdr:y>
    </cdr:from>
    <cdr:to>
      <cdr:x>0.97266</cdr:x>
      <cdr:y>0.52473</cdr:y>
    </cdr:to>
    <cdr:sp macro="" textlink="">
      <cdr:nvSpPr>
        <cdr:cNvPr id="2" name="TextBox 1"/>
        <cdr:cNvSpPr txBox="1"/>
      </cdr:nvSpPr>
      <cdr:spPr>
        <a:xfrm xmlns:a="http://schemas.openxmlformats.org/drawingml/2006/main">
          <a:off x="6468225" y="1670371"/>
          <a:ext cx="1584024" cy="1510072"/>
        </a:xfrm>
        <a:prstGeom xmlns:a="http://schemas.openxmlformats.org/drawingml/2006/main" prst="rect">
          <a:avLst/>
        </a:prstGeom>
        <a:ln xmlns:a="http://schemas.openxmlformats.org/drawingml/2006/main">
          <a:solidFill>
            <a:srgbClr val="0070C0"/>
          </a:solidFill>
        </a:ln>
      </cdr:spPr>
      <cdr:txBody>
        <a:bodyPr xmlns:a="http://schemas.openxmlformats.org/drawingml/2006/main" vertOverflow="clip" wrap="square" rtlCol="0"/>
        <a:lstStyle xmlns:a="http://schemas.openxmlformats.org/drawingml/2006/main"/>
        <a:p xmlns:a="http://schemas.openxmlformats.org/drawingml/2006/main">
          <a:r>
            <a:rPr lang="en-NZ" sz="1100">
              <a:solidFill>
                <a:srgbClr val="0070C0"/>
              </a:solidFill>
            </a:rPr>
            <a:t>Overseas ownership</a:t>
          </a:r>
          <a:r>
            <a:rPr lang="en-NZ" sz="1100" baseline="0">
              <a:solidFill>
                <a:srgbClr val="0070C0"/>
              </a:solidFill>
            </a:rPr>
            <a:t> in  </a:t>
          </a:r>
          <a:r>
            <a:rPr lang="en-NZ" sz="1100" b="1" baseline="0">
              <a:solidFill>
                <a:srgbClr val="0070C0"/>
              </a:solidFill>
            </a:rPr>
            <a:t>Public administration and safety</a:t>
          </a:r>
          <a:r>
            <a:rPr lang="en-NZ" sz="1100" baseline="0">
              <a:solidFill>
                <a:srgbClr val="0070C0"/>
              </a:solidFill>
            </a:rPr>
            <a:t>, in </a:t>
          </a:r>
          <a:r>
            <a:rPr lang="en-NZ" sz="1100" b="1" baseline="0">
              <a:solidFill>
                <a:srgbClr val="0070C0"/>
              </a:solidFill>
            </a:rPr>
            <a:t>Other services</a:t>
          </a:r>
          <a:r>
            <a:rPr lang="en-NZ" sz="1100" baseline="0">
              <a:solidFill>
                <a:srgbClr val="0070C0"/>
              </a:solidFill>
            </a:rPr>
            <a:t> and in </a:t>
          </a:r>
          <a:r>
            <a:rPr lang="en-NZ" sz="1100" b="1" baseline="0">
              <a:solidFill>
                <a:srgbClr val="0070C0"/>
              </a:solidFill>
            </a:rPr>
            <a:t>Education and training </a:t>
          </a:r>
          <a:r>
            <a:rPr lang="en-NZ" sz="1100" baseline="0">
              <a:solidFill>
                <a:srgbClr val="0070C0"/>
              </a:solidFill>
            </a:rPr>
            <a:t>have been suppressed by Stats NZ as being confidential.</a:t>
          </a:r>
          <a:endParaRPr lang="en-NZ" sz="1100">
            <a:solidFill>
              <a:srgbClr val="0070C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0.08953</cdr:x>
      <cdr:y>0.72993</cdr:y>
    </cdr:from>
    <cdr:to>
      <cdr:x>0.42501</cdr:x>
      <cdr:y>0.80366</cdr:y>
    </cdr:to>
    <cdr:sp macro="" textlink="">
      <cdr:nvSpPr>
        <cdr:cNvPr id="2" name="TextBox 1"/>
        <cdr:cNvSpPr txBox="1"/>
      </cdr:nvSpPr>
      <cdr:spPr>
        <a:xfrm xmlns:a="http://schemas.openxmlformats.org/drawingml/2006/main">
          <a:off x="780285" y="4396367"/>
          <a:ext cx="2923834" cy="44407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NZ" sz="1400" b="1">
              <a:solidFill>
                <a:schemeClr val="tx1"/>
              </a:solidFill>
            </a:rPr>
            <a:t>Gross Government overseas</a:t>
          </a:r>
          <a:r>
            <a:rPr lang="en-NZ" sz="1400" b="1" baseline="0">
              <a:solidFill>
                <a:schemeClr val="tx1"/>
              </a:solidFill>
            </a:rPr>
            <a:t> d</a:t>
          </a:r>
          <a:r>
            <a:rPr lang="en-NZ" sz="1400" b="1">
              <a:solidFill>
                <a:schemeClr val="tx1"/>
              </a:solidFill>
            </a:rPr>
            <a:t>ebt</a:t>
          </a:r>
          <a:endParaRPr lang="en-NZ" sz="1000" b="1">
            <a:solidFill>
              <a:schemeClr val="tx1"/>
            </a:solidFill>
          </a:endParaRPr>
        </a:p>
      </cdr:txBody>
    </cdr:sp>
  </cdr:relSizeAnchor>
  <cdr:relSizeAnchor xmlns:cdr="http://schemas.openxmlformats.org/drawingml/2006/chartDrawing">
    <cdr:from>
      <cdr:x>0.1188</cdr:x>
      <cdr:y>0.53222</cdr:y>
    </cdr:from>
    <cdr:to>
      <cdr:x>0.41281</cdr:x>
      <cdr:y>0.60595</cdr:y>
    </cdr:to>
    <cdr:sp macro="" textlink="">
      <cdr:nvSpPr>
        <cdr:cNvPr id="4" name="TextBox 1"/>
        <cdr:cNvSpPr txBox="1"/>
      </cdr:nvSpPr>
      <cdr:spPr>
        <a:xfrm xmlns:a="http://schemas.openxmlformats.org/drawingml/2006/main">
          <a:off x="1095375" y="2727323"/>
          <a:ext cx="2710818" cy="37782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NZ" sz="2000" b="1">
              <a:solidFill>
                <a:srgbClr val="C00000"/>
              </a:solidFill>
            </a:rPr>
            <a:t>Gross Private Debt</a:t>
          </a:r>
          <a:endParaRPr lang="en-NZ" sz="1200" b="1">
            <a:solidFill>
              <a:srgbClr val="C00000"/>
            </a:solidFill>
          </a:endParaRPr>
        </a:p>
      </cdr:txBody>
    </cdr:sp>
  </cdr:relSizeAnchor>
  <cdr:relSizeAnchor xmlns:cdr="http://schemas.openxmlformats.org/drawingml/2006/chartDrawing">
    <cdr:from>
      <cdr:x>0.47603</cdr:x>
      <cdr:y>0.63289</cdr:y>
    </cdr:from>
    <cdr:to>
      <cdr:x>0.81061</cdr:x>
      <cdr:y>0.70662</cdr:y>
    </cdr:to>
    <cdr:sp macro="" textlink="">
      <cdr:nvSpPr>
        <cdr:cNvPr id="5" name="TextBox 1"/>
        <cdr:cNvSpPr txBox="1"/>
      </cdr:nvSpPr>
      <cdr:spPr>
        <a:xfrm xmlns:a="http://schemas.openxmlformats.org/drawingml/2006/main">
          <a:off x="4121541" y="3381863"/>
          <a:ext cx="2896869" cy="393978"/>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NZ" sz="1800" b="1">
              <a:solidFill>
                <a:srgbClr val="C00000"/>
              </a:solidFill>
            </a:rPr>
            <a:t>Gross Other Corporate Debt</a:t>
          </a:r>
          <a:endParaRPr lang="en-NZ" sz="1100" b="1">
            <a:solidFill>
              <a:srgbClr val="C00000"/>
            </a:solidFill>
          </a:endParaRPr>
        </a:p>
      </cdr:txBody>
    </cdr:sp>
  </cdr:relSizeAnchor>
  <cdr:relSizeAnchor xmlns:cdr="http://schemas.openxmlformats.org/drawingml/2006/chartDrawing">
    <cdr:from>
      <cdr:x>0.60146</cdr:x>
      <cdr:y>0.49442</cdr:y>
    </cdr:from>
    <cdr:to>
      <cdr:x>0.70135</cdr:x>
      <cdr:y>0.67286</cdr:y>
    </cdr:to>
    <cdr:sp macro="" textlink="">
      <cdr:nvSpPr>
        <cdr:cNvPr id="3" name="TextBox 2"/>
        <cdr:cNvSpPr txBox="1"/>
      </cdr:nvSpPr>
      <cdr:spPr>
        <a:xfrm xmlns:a="http://schemas.openxmlformats.org/drawingml/2006/main">
          <a:off x="5505450" y="253365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NZ" sz="1100"/>
        </a:p>
      </cdr:txBody>
    </cdr:sp>
  </cdr:relSizeAnchor>
  <cdr:relSizeAnchor xmlns:cdr="http://schemas.openxmlformats.org/drawingml/2006/chartDrawing">
    <cdr:from>
      <cdr:x>0.57378</cdr:x>
      <cdr:y>0.29758</cdr:y>
    </cdr:from>
    <cdr:to>
      <cdr:x>0.78814</cdr:x>
      <cdr:y>0.37131</cdr:y>
    </cdr:to>
    <cdr:sp macro="" textlink="">
      <cdr:nvSpPr>
        <cdr:cNvPr id="6" name="TextBox 1"/>
        <cdr:cNvSpPr txBox="1"/>
      </cdr:nvSpPr>
      <cdr:spPr>
        <a:xfrm xmlns:a="http://schemas.openxmlformats.org/drawingml/2006/main">
          <a:off x="4967881" y="1590108"/>
          <a:ext cx="1855977" cy="393978"/>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NZ" sz="1800" b="1">
              <a:solidFill>
                <a:srgbClr val="C00000"/>
              </a:solidFill>
            </a:rPr>
            <a:t>Gross Bank Debt</a:t>
          </a:r>
          <a:endParaRPr lang="en-NZ" sz="1100" b="1">
            <a:solidFill>
              <a:srgbClr val="C00000"/>
            </a:solidFill>
          </a:endParaRPr>
        </a:p>
      </cdr:txBody>
    </cdr:sp>
  </cdr:relSizeAnchor>
  <cdr:relSizeAnchor xmlns:cdr="http://schemas.openxmlformats.org/drawingml/2006/chartDrawing">
    <cdr:from>
      <cdr:x>0.73989</cdr:x>
      <cdr:y>0.17276</cdr:y>
    </cdr:from>
    <cdr:to>
      <cdr:x>0.86143</cdr:x>
      <cdr:y>0.22667</cdr:y>
    </cdr:to>
    <cdr:sp macro="" textlink="">
      <cdr:nvSpPr>
        <cdr:cNvPr id="13" name="TextBox 12"/>
        <cdr:cNvSpPr txBox="1"/>
      </cdr:nvSpPr>
      <cdr:spPr>
        <a:xfrm xmlns:a="http://schemas.openxmlformats.org/drawingml/2006/main">
          <a:off x="6448417" y="1040531"/>
          <a:ext cx="1059267" cy="3246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400" b="1">
              <a:solidFill>
                <a:srgbClr val="C00000"/>
              </a:solidFill>
            </a:rPr>
            <a:t>Derivatives</a:t>
          </a:r>
        </a:p>
      </cdr:txBody>
    </cdr:sp>
  </cdr:relSizeAnchor>
  <cdr:relSizeAnchor xmlns:cdr="http://schemas.openxmlformats.org/drawingml/2006/chartDrawing">
    <cdr:from>
      <cdr:x>0.80861</cdr:x>
      <cdr:y>0.40174</cdr:y>
    </cdr:from>
    <cdr:to>
      <cdr:x>0.96263</cdr:x>
      <cdr:y>0.51133</cdr:y>
    </cdr:to>
    <cdr:sp macro="" textlink="">
      <cdr:nvSpPr>
        <cdr:cNvPr id="7" name="TextBox 6"/>
        <cdr:cNvSpPr txBox="1"/>
      </cdr:nvSpPr>
      <cdr:spPr>
        <a:xfrm xmlns:a="http://schemas.openxmlformats.org/drawingml/2006/main">
          <a:off x="7047326" y="2419664"/>
          <a:ext cx="1342343" cy="6600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NZ" sz="1100" b="0">
              <a:solidFill>
                <a:srgbClr val="00B050"/>
              </a:solidFill>
            </a:rPr>
            <a:t>Total</a:t>
          </a:r>
          <a:r>
            <a:rPr lang="en-NZ" sz="1100" b="0" baseline="0">
              <a:solidFill>
                <a:srgbClr val="00B050"/>
              </a:solidFill>
            </a:rPr>
            <a:t> net debt w</a:t>
          </a:r>
          <a:r>
            <a:rPr lang="en-NZ" sz="1100" b="0">
              <a:solidFill>
                <a:srgbClr val="00B050"/>
              </a:solidFill>
            </a:rPr>
            <a:t>ithout reinsurance</a:t>
          </a:r>
          <a:r>
            <a:rPr lang="en-NZ" sz="1100" b="0" baseline="0">
              <a:solidFill>
                <a:srgbClr val="00B050"/>
              </a:solidFill>
            </a:rPr>
            <a:t> claims</a:t>
          </a:r>
        </a:p>
        <a:p xmlns:a="http://schemas.openxmlformats.org/drawingml/2006/main">
          <a:endParaRPr lang="en-NZ" sz="1100" b="0">
            <a:solidFill>
              <a:srgbClr val="00B05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710AB3-D627-4C32-AAE0-9B5E9D7CAA2C}" type="datetimeFigureOut">
              <a:rPr lang="en-NZ" smtClean="0"/>
              <a:pPr/>
              <a:t>31/03/2025</a:t>
            </a:fld>
            <a:endParaRPr lang="en-N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4F6F04-E7B8-4662-B4E5-2065CA55881E}" type="slidenum">
              <a:rPr lang="en-NZ" smtClean="0"/>
              <a:pPr/>
              <a:t>‹#›</a:t>
            </a:fld>
            <a:endParaRPr lang="en-NZ"/>
          </a:p>
        </p:txBody>
      </p:sp>
    </p:spTree>
    <p:extLst>
      <p:ext uri="{BB962C8B-B14F-4D97-AF65-F5344CB8AC3E}">
        <p14:creationId xmlns:p14="http://schemas.microsoft.com/office/powerpoint/2010/main" val="3406749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nzdotstat.stats.govt.nz/WBOS/Index.aspx?DataSetCode=TABLECODE760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ats.govt.nz/information-releases/annual-balance-sheets-2020-provisiona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tats.govt.nz/information-releases/annual-balance-sheets-2020-provisiona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zherald.co.nz/business/news/article.cfm?c_id=3&amp;objectid=11142535"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jbwere.co.nz/media/qjnhoxtf/jbwere-2020-equity-ownership-survey.pdf" TargetMode="External"/><Relationship Id="rId4" Type="http://schemas.openxmlformats.org/officeDocument/2006/relationships/hyperlink" Target="http://www.nzherald.co.nz/business/news/article.cfm?c_id=3&amp;objectid=11394303"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i="0" kern="1200" dirty="0">
                <a:solidFill>
                  <a:schemeClr val="tx1"/>
                </a:solidFill>
                <a:effectLst/>
                <a:latin typeface="+mn-lt"/>
                <a:ea typeface="+mn-ea"/>
                <a:cs typeface="+mn-cs"/>
              </a:rPr>
              <a:t>Last updated </a:t>
            </a:r>
            <a:r>
              <a:rPr lang="en-NZ" sz="1200" i="0" kern="1200" dirty="0">
                <a:solidFill>
                  <a:srgbClr val="FF0000"/>
                </a:solidFill>
                <a:effectLst/>
                <a:highlight>
                  <a:srgbClr val="FFFF00"/>
                </a:highlight>
                <a:latin typeface="+mn-lt"/>
                <a:ea typeface="+mn-ea"/>
                <a:cs typeface="+mn-cs"/>
              </a:rPr>
              <a:t>March 2025</a:t>
            </a:r>
          </a:p>
          <a:p>
            <a:r>
              <a:rPr lang="en-NZ" sz="1200" i="0" kern="1200" dirty="0">
                <a:solidFill>
                  <a:schemeClr val="tx1"/>
                </a:solidFill>
                <a:effectLst/>
                <a:latin typeface="+mn-lt"/>
                <a:ea typeface="+mn-ea"/>
                <a:cs typeface="+mn-cs"/>
              </a:rPr>
              <a:t>Note that there are often revisions to official data, leading to some changes to reported data for past years.</a:t>
            </a:r>
          </a:p>
          <a:p>
            <a:endParaRPr lang="en-NZ" dirty="0"/>
          </a:p>
        </p:txBody>
      </p:sp>
      <p:sp>
        <p:nvSpPr>
          <p:cNvPr id="4" name="Slide Number Placeholder 3"/>
          <p:cNvSpPr>
            <a:spLocks noGrp="1"/>
          </p:cNvSpPr>
          <p:nvPr>
            <p:ph type="sldNum" sz="quarter" idx="10"/>
          </p:nvPr>
        </p:nvSpPr>
        <p:spPr/>
        <p:txBody>
          <a:bodyPr/>
          <a:lstStyle/>
          <a:p>
            <a:fld id="{544F6F04-E7B8-4662-B4E5-2065CA55881E}" type="slidenum">
              <a:rPr lang="en-NZ" smtClean="0"/>
              <a:pPr/>
              <a:t>1</a:t>
            </a:fld>
            <a:endParaRPr lang="en-NZ"/>
          </a:p>
        </p:txBody>
      </p:sp>
    </p:spTree>
    <p:extLst>
      <p:ext uri="{BB962C8B-B14F-4D97-AF65-F5344CB8AC3E}">
        <p14:creationId xmlns:p14="http://schemas.microsoft.com/office/powerpoint/2010/main" val="3093083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International Investment Position, Statistics New Zealand: Directional basis stock of direct investment by country (Annual-Mar),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IIP081AA. Note that these statistics are compiled on a different basis from those also from Statistics New Zealand in previous slides, so the total does not match. These are compiled on a “directional” basis, based on ultimate nationality of ownership; the above are on a “balance sheet” basis, based on residency of the company. Industry statistics below are also compiled on a directional basis.</a:t>
            </a:r>
          </a:p>
        </p:txBody>
      </p:sp>
      <p:sp>
        <p:nvSpPr>
          <p:cNvPr id="4" name="Slide Number Placeholder 3"/>
          <p:cNvSpPr>
            <a:spLocks noGrp="1"/>
          </p:cNvSpPr>
          <p:nvPr>
            <p:ph type="sldNum" sz="quarter" idx="10"/>
          </p:nvPr>
        </p:nvSpPr>
        <p:spPr/>
        <p:txBody>
          <a:bodyPr/>
          <a:lstStyle/>
          <a:p>
            <a:fld id="{544F6F04-E7B8-4662-B4E5-2065CA55881E}" type="slidenum">
              <a:rPr lang="en-NZ" smtClean="0"/>
              <a:pPr/>
              <a:t>10</a:t>
            </a:fld>
            <a:endParaRPr lang="en-NZ"/>
          </a:p>
        </p:txBody>
      </p:sp>
    </p:spTree>
    <p:extLst>
      <p:ext uri="{BB962C8B-B14F-4D97-AF65-F5344CB8AC3E}">
        <p14:creationId xmlns:p14="http://schemas.microsoft.com/office/powerpoint/2010/main" val="1279504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Source: International Investment Position, Directional basis stock of direct investment by industry (Annual-Mar),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IIP080AA - Statistics New Zealand. Like the country statistics (see previous slide), these are compiled on a directional basis.</a:t>
            </a:r>
          </a:p>
          <a:p>
            <a:endParaRPr lang="en-NZ" dirty="0"/>
          </a:p>
        </p:txBody>
      </p:sp>
      <p:sp>
        <p:nvSpPr>
          <p:cNvPr id="4" name="Slide Number Placeholder 3"/>
          <p:cNvSpPr>
            <a:spLocks noGrp="1"/>
          </p:cNvSpPr>
          <p:nvPr>
            <p:ph type="sldNum" sz="quarter" idx="10"/>
          </p:nvPr>
        </p:nvSpPr>
        <p:spPr/>
        <p:txBody>
          <a:bodyPr/>
          <a:lstStyle/>
          <a:p>
            <a:fld id="{544F6F04-E7B8-4662-B4E5-2065CA55881E}" type="slidenum">
              <a:rPr lang="en-NZ" smtClean="0"/>
              <a:pPr/>
              <a:t>11</a:t>
            </a:fld>
            <a:endParaRPr lang="en-NZ"/>
          </a:p>
        </p:txBody>
      </p:sp>
    </p:spTree>
    <p:extLst>
      <p:ext uri="{BB962C8B-B14F-4D97-AF65-F5344CB8AC3E}">
        <p14:creationId xmlns:p14="http://schemas.microsoft.com/office/powerpoint/2010/main" val="284160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Sources: </a:t>
            </a:r>
          </a:p>
          <a:p>
            <a:r>
              <a:rPr lang="en-NZ" sz="1200" kern="1200" dirty="0">
                <a:solidFill>
                  <a:schemeClr val="tx1"/>
                </a:solidFill>
                <a:effectLst/>
                <a:latin typeface="+mn-lt"/>
                <a:ea typeface="+mn-ea"/>
                <a:cs typeface="+mn-cs"/>
              </a:rPr>
              <a:t>Balance of Payments: Current account primary income (Annual-Mar),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BOP058AA; Current account investment income by sector (Annual-Mar),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BOP059AA; and Balance of payments major components (Annual-Mar),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BOP055AA – Statistics New Zealand.</a:t>
            </a:r>
          </a:p>
          <a:p>
            <a:r>
              <a:rPr lang="en-NZ" sz="1200" kern="1200" dirty="0">
                <a:solidFill>
                  <a:schemeClr val="tx1"/>
                </a:solidFill>
                <a:effectLst/>
                <a:latin typeface="+mn-lt"/>
                <a:ea typeface="+mn-ea"/>
                <a:cs typeface="+mn-cs"/>
              </a:rPr>
              <a:t>Exports: Key Statistics Table 7.04 - Value of principal exports (</a:t>
            </a:r>
            <a:r>
              <a:rPr lang="en-NZ" sz="1200" kern="1200" dirty="0" err="1">
                <a:solidFill>
                  <a:schemeClr val="tx1"/>
                </a:solidFill>
                <a:effectLst/>
                <a:latin typeface="+mn-lt"/>
                <a:ea typeface="+mn-ea"/>
                <a:cs typeface="+mn-cs"/>
              </a:rPr>
              <a:t>excl</a:t>
            </a:r>
            <a:r>
              <a:rPr lang="en-NZ" sz="1200" kern="1200" dirty="0">
                <a:solidFill>
                  <a:schemeClr val="tx1"/>
                </a:solidFill>
                <a:effectLst/>
                <a:latin typeface="+mn-lt"/>
                <a:ea typeface="+mn-ea"/>
                <a:cs typeface="+mn-cs"/>
              </a:rPr>
              <a:t> re-exports),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EXP005AA - Statistics New Zealand.</a:t>
            </a:r>
          </a:p>
        </p:txBody>
      </p:sp>
      <p:sp>
        <p:nvSpPr>
          <p:cNvPr id="4" name="Slide Number Placeholder 3"/>
          <p:cNvSpPr>
            <a:spLocks noGrp="1"/>
          </p:cNvSpPr>
          <p:nvPr>
            <p:ph type="sldNum" sz="quarter" idx="10"/>
          </p:nvPr>
        </p:nvSpPr>
        <p:spPr/>
        <p:txBody>
          <a:bodyPr/>
          <a:lstStyle/>
          <a:p>
            <a:fld id="{544F6F04-E7B8-4662-B4E5-2065CA55881E}" type="slidenum">
              <a:rPr lang="en-NZ" smtClean="0"/>
              <a:pPr/>
              <a:t>12</a:t>
            </a:fld>
            <a:endParaRPr lang="en-NZ"/>
          </a:p>
        </p:txBody>
      </p:sp>
    </p:spTree>
    <p:extLst>
      <p:ext uri="{BB962C8B-B14F-4D97-AF65-F5344CB8AC3E}">
        <p14:creationId xmlns:p14="http://schemas.microsoft.com/office/powerpoint/2010/main" val="3282808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Source: </a:t>
            </a:r>
            <a:r>
              <a:rPr lang="en-NZ" sz="1200" kern="1200" dirty="0">
                <a:solidFill>
                  <a:schemeClr val="tx1"/>
                </a:solidFill>
                <a:effectLst/>
                <a:latin typeface="+mn-lt"/>
                <a:ea typeface="+mn-ea"/>
                <a:cs typeface="+mn-cs"/>
              </a:rPr>
              <a:t>Business demography statistics: Enterprises by industry and overseas equity 2000-24, Statistics New Zealand, available in </a:t>
            </a:r>
            <a:r>
              <a:rPr lang="en-NZ" sz="1200" kern="1200" dirty="0" err="1">
                <a:solidFill>
                  <a:schemeClr val="tx1"/>
                </a:solidFill>
                <a:effectLst/>
                <a:latin typeface="+mn-lt"/>
                <a:ea typeface="+mn-ea"/>
                <a:cs typeface="+mn-cs"/>
              </a:rPr>
              <a:t>NZ.Stat</a:t>
            </a:r>
            <a:r>
              <a:rPr lang="en-NZ" sz="1200" kern="1200" dirty="0">
                <a:solidFill>
                  <a:schemeClr val="tx1"/>
                </a:solidFill>
                <a:effectLst/>
                <a:latin typeface="+mn-lt"/>
                <a:ea typeface="+mn-ea"/>
                <a:cs typeface="+mn-cs"/>
              </a:rPr>
              <a:t> at </a:t>
            </a:r>
            <a:r>
              <a:rPr lang="en-NZ" sz="1200" u="sng" kern="1200" dirty="0">
                <a:solidFill>
                  <a:schemeClr val="tx1"/>
                </a:solidFill>
                <a:effectLst/>
                <a:latin typeface="+mn-lt"/>
                <a:ea typeface="+mn-ea"/>
                <a:cs typeface="+mn-cs"/>
                <a:hlinkClick r:id="rId3"/>
              </a:rPr>
              <a:t>http://nzdotstat.stats.govt.nz/WBOS/Index.aspx?DataSetCode=TABLECODE7608</a:t>
            </a:r>
            <a:endParaRPr lang="en-NZ" dirty="0"/>
          </a:p>
        </p:txBody>
      </p:sp>
      <p:sp>
        <p:nvSpPr>
          <p:cNvPr id="4" name="Slide Number Placeholder 3"/>
          <p:cNvSpPr>
            <a:spLocks noGrp="1"/>
          </p:cNvSpPr>
          <p:nvPr>
            <p:ph type="sldNum" sz="quarter" idx="10"/>
          </p:nvPr>
        </p:nvSpPr>
        <p:spPr/>
        <p:txBody>
          <a:bodyPr/>
          <a:lstStyle/>
          <a:p>
            <a:fld id="{544F6F04-E7B8-4662-B4E5-2065CA55881E}" type="slidenum">
              <a:rPr lang="en-NZ" smtClean="0"/>
              <a:pPr/>
              <a:t>13</a:t>
            </a:fld>
            <a:endParaRPr lang="en-NZ"/>
          </a:p>
        </p:txBody>
      </p:sp>
    </p:spTree>
    <p:extLst>
      <p:ext uri="{BB962C8B-B14F-4D97-AF65-F5344CB8AC3E}">
        <p14:creationId xmlns:p14="http://schemas.microsoft.com/office/powerpoint/2010/main" val="1553390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Source: Statistics New Zealand as follows:</a:t>
            </a:r>
          </a:p>
          <a:p>
            <a:r>
              <a:rPr lang="en-NZ" dirty="0"/>
              <a:t>International investment position (IIP) (Annual-Mar) – </a:t>
            </a:r>
            <a:r>
              <a:rPr lang="en-NZ" dirty="0" err="1"/>
              <a:t>InfoShare</a:t>
            </a:r>
            <a:r>
              <a:rPr lang="en-NZ" dirty="0"/>
              <a:t> series</a:t>
            </a:r>
            <a:r>
              <a:rPr lang="en-NZ" baseline="0" dirty="0"/>
              <a:t> IIP088AA</a:t>
            </a:r>
            <a:endParaRPr lang="en-NZ" dirty="0"/>
          </a:p>
          <a:p>
            <a:r>
              <a:rPr lang="en-NZ" dirty="0"/>
              <a:t>External lending and debt by sector and relationship (Annual-Mar) – </a:t>
            </a:r>
            <a:r>
              <a:rPr lang="en-NZ" dirty="0" err="1"/>
              <a:t>InfoShare</a:t>
            </a:r>
            <a:r>
              <a:rPr lang="en-NZ" baseline="0" dirty="0"/>
              <a:t> series IIP078AA</a:t>
            </a:r>
          </a:p>
          <a:p>
            <a:r>
              <a:rPr lang="en-NZ" dirty="0"/>
              <a:t>International non-equity financial instruments by sector (Annual-Mar) – </a:t>
            </a:r>
            <a:r>
              <a:rPr lang="en-NZ" dirty="0" err="1"/>
              <a:t>InfoShare</a:t>
            </a:r>
            <a:r>
              <a:rPr lang="en-NZ" baseline="0" dirty="0"/>
              <a:t> series IIP074AA</a:t>
            </a:r>
          </a:p>
          <a:p>
            <a:r>
              <a:rPr lang="en-NZ" baseline="0" dirty="0"/>
              <a:t>New Zealand's A&amp;L - Level 3 Components (Discontinued March 2000) (Annual-Mar) – </a:t>
            </a:r>
            <a:r>
              <a:rPr lang="en-NZ" baseline="0" dirty="0" err="1"/>
              <a:t>InfoShare</a:t>
            </a:r>
            <a:r>
              <a:rPr lang="en-NZ" baseline="0" dirty="0"/>
              <a:t> series IIP007AA</a:t>
            </a:r>
          </a:p>
          <a:p>
            <a:r>
              <a:rPr lang="en-NZ" baseline="0" dirty="0"/>
              <a:t>GDP(P), Nominal, Actual, Total (Annual-Mar) – </a:t>
            </a:r>
            <a:r>
              <a:rPr lang="en-NZ" baseline="0" dirty="0" err="1"/>
              <a:t>InfoShare</a:t>
            </a:r>
            <a:r>
              <a:rPr lang="en-NZ" baseline="0" dirty="0"/>
              <a:t> series SNE038AA</a:t>
            </a:r>
          </a:p>
          <a:p>
            <a:endParaRPr lang="en-NZ" baseline="0" dirty="0"/>
          </a:p>
          <a:p>
            <a:endParaRPr lang="en-NZ" baseline="0" dirty="0"/>
          </a:p>
          <a:p>
            <a:endParaRPr lang="en-NZ" baseline="0" dirty="0"/>
          </a:p>
          <a:p>
            <a:endParaRPr lang="en-NZ" dirty="0"/>
          </a:p>
        </p:txBody>
      </p:sp>
      <p:sp>
        <p:nvSpPr>
          <p:cNvPr id="4" name="Slide Number Placeholder 3"/>
          <p:cNvSpPr>
            <a:spLocks noGrp="1"/>
          </p:cNvSpPr>
          <p:nvPr>
            <p:ph type="sldNum" sz="quarter" idx="10"/>
          </p:nvPr>
        </p:nvSpPr>
        <p:spPr/>
        <p:txBody>
          <a:bodyPr/>
          <a:lstStyle/>
          <a:p>
            <a:fld id="{544F6F04-E7B8-4662-B4E5-2065CA55881E}" type="slidenum">
              <a:rPr lang="en-NZ" smtClean="0"/>
              <a:pPr/>
              <a:t>14</a:t>
            </a:fld>
            <a:endParaRPr lang="en-NZ"/>
          </a:p>
        </p:txBody>
      </p:sp>
    </p:spTree>
    <p:extLst>
      <p:ext uri="{BB962C8B-B14F-4D97-AF65-F5344CB8AC3E}">
        <p14:creationId xmlns:p14="http://schemas.microsoft.com/office/powerpoint/2010/main" val="495934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Sources:</a:t>
            </a:r>
            <a:r>
              <a:rPr lang="en-NZ" sz="1200" kern="1200" baseline="0" dirty="0">
                <a:solidFill>
                  <a:schemeClr val="tx1"/>
                </a:solidFill>
                <a:effectLst/>
                <a:latin typeface="+mn-lt"/>
                <a:ea typeface="+mn-ea"/>
                <a:cs typeface="+mn-cs"/>
              </a:rPr>
              <a:t> </a:t>
            </a:r>
          </a:p>
          <a:p>
            <a:r>
              <a:rPr lang="en-NZ" sz="1200" kern="1200" dirty="0">
                <a:solidFill>
                  <a:schemeClr val="tx1"/>
                </a:solidFill>
                <a:effectLst/>
                <a:latin typeface="+mn-lt"/>
                <a:ea typeface="+mn-ea"/>
                <a:cs typeface="+mn-cs"/>
              </a:rPr>
              <a:t>Foreign Direct Investment from International Investment Position, National Accounts, Statistics New Zealand,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IIP088AA. GDP from National Accounts, Statistics New Zealand,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SNE038AA.</a:t>
            </a:r>
            <a:endParaRPr lang="en-NZ" dirty="0"/>
          </a:p>
        </p:txBody>
      </p:sp>
      <p:sp>
        <p:nvSpPr>
          <p:cNvPr id="4" name="Slide Number Placeholder 3"/>
          <p:cNvSpPr>
            <a:spLocks noGrp="1"/>
          </p:cNvSpPr>
          <p:nvPr>
            <p:ph type="sldNum" sz="quarter" idx="10"/>
          </p:nvPr>
        </p:nvSpPr>
        <p:spPr/>
        <p:txBody>
          <a:bodyPr/>
          <a:lstStyle/>
          <a:p>
            <a:fld id="{544F6F04-E7B8-4662-B4E5-2065CA55881E}" type="slidenum">
              <a:rPr lang="en-NZ" smtClean="0"/>
              <a:pPr/>
              <a:t>2</a:t>
            </a:fld>
            <a:endParaRPr lang="en-NZ"/>
          </a:p>
        </p:txBody>
      </p:sp>
    </p:spTree>
    <p:extLst>
      <p:ext uri="{BB962C8B-B14F-4D97-AF65-F5344CB8AC3E}">
        <p14:creationId xmlns:p14="http://schemas.microsoft.com/office/powerpoint/2010/main" val="1954892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Source: Calculated from </a:t>
            </a:r>
            <a:r>
              <a:rPr lang="en-NZ" sz="1200" kern="1200" dirty="0">
                <a:solidFill>
                  <a:schemeClr val="tx1"/>
                </a:solidFill>
                <a:effectLst/>
                <a:latin typeface="+mn-lt"/>
                <a:ea typeface="+mn-ea"/>
                <a:cs typeface="+mn-cs"/>
              </a:rPr>
              <a:t>Statistics New Zealand’s </a:t>
            </a:r>
            <a:r>
              <a:rPr lang="en-NZ" sz="1200" u="sng" kern="1200" dirty="0">
                <a:solidFill>
                  <a:schemeClr val="tx1"/>
                </a:solidFill>
                <a:effectLst/>
                <a:latin typeface="+mn-lt"/>
                <a:ea typeface="+mn-ea"/>
                <a:cs typeface="+mn-cs"/>
                <a:hlinkClick r:id="rId3"/>
              </a:rPr>
              <a:t>Annual Balance Sheets 2007-23 (provisional)</a:t>
            </a:r>
            <a:r>
              <a:rPr lang="en-NZ" sz="1200" u="sng" kern="1200" dirty="0">
                <a:solidFill>
                  <a:schemeClr val="tx1"/>
                </a:solidFill>
                <a:effectLst/>
                <a:latin typeface="+mn-lt"/>
                <a:ea typeface="+mn-ea"/>
                <a:cs typeface="+mn-cs"/>
              </a:rPr>
              <a:t>.</a:t>
            </a:r>
            <a:r>
              <a:rPr lang="en-NZ" sz="1200" kern="1200" dirty="0">
                <a:solidFill>
                  <a:schemeClr val="tx1"/>
                </a:solidFill>
                <a:effectLst/>
                <a:latin typeface="+mn-lt"/>
                <a:ea typeface="+mn-ea"/>
                <a:cs typeface="+mn-cs"/>
              </a:rPr>
              <a:t> Corporate equity estimates (which do not include households’ equity in unincorporated enterprises) are calculated from equity data from the same source, eliminating double-counting of share value by including only holdings by government, households, overseas residents, and non-profit institutions serving households. </a:t>
            </a:r>
            <a:endParaRPr lang="en-NZ"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F6F04-E7B8-4662-B4E5-2065CA55881E}" type="slidenum">
              <a:rPr lang="en-NZ" smtClean="0"/>
              <a:pPr/>
              <a:t>3</a:t>
            </a:fld>
            <a:endParaRPr lang="en-NZ"/>
          </a:p>
        </p:txBody>
      </p:sp>
    </p:spTree>
    <p:extLst>
      <p:ext uri="{BB962C8B-B14F-4D97-AF65-F5344CB8AC3E}">
        <p14:creationId xmlns:p14="http://schemas.microsoft.com/office/powerpoint/2010/main" val="93261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Wealth is calculated from Statistics New Zealand’s </a:t>
            </a:r>
            <a:r>
              <a:rPr lang="en-NZ" sz="1200" u="sng" kern="1200" dirty="0">
                <a:solidFill>
                  <a:schemeClr val="tx1"/>
                </a:solidFill>
                <a:effectLst/>
                <a:latin typeface="+mn-lt"/>
                <a:ea typeface="+mn-ea"/>
                <a:cs typeface="+mn-cs"/>
                <a:hlinkClick r:id="rId3"/>
              </a:rPr>
              <a:t>Annual Balance Sheets 2007-23 (provisional)</a:t>
            </a:r>
            <a:r>
              <a:rPr lang="en-NZ" sz="1200" kern="1200" dirty="0">
                <a:solidFill>
                  <a:schemeClr val="tx1"/>
                </a:solidFill>
                <a:effectLst/>
                <a:latin typeface="+mn-lt"/>
                <a:ea typeface="+mn-ea"/>
                <a:cs typeface="+mn-cs"/>
              </a:rPr>
              <a:t>, GDP from Statistics</a:t>
            </a:r>
            <a:r>
              <a:rPr lang="en-NZ" sz="1200" kern="1200" baseline="0" dirty="0">
                <a:solidFill>
                  <a:schemeClr val="tx1"/>
                </a:solidFill>
                <a:effectLst/>
                <a:latin typeface="+mn-lt"/>
                <a:ea typeface="+mn-ea"/>
                <a:cs typeface="+mn-cs"/>
              </a:rPr>
              <a:t> New Zealand </a:t>
            </a:r>
            <a:r>
              <a:rPr lang="en-NZ" sz="1200" kern="1200" baseline="0" dirty="0" err="1">
                <a:solidFill>
                  <a:schemeClr val="tx1"/>
                </a:solidFill>
                <a:effectLst/>
                <a:latin typeface="+mn-lt"/>
                <a:ea typeface="+mn-ea"/>
                <a:cs typeface="+mn-cs"/>
              </a:rPr>
              <a:t>InfoShare</a:t>
            </a:r>
            <a:r>
              <a:rPr lang="en-NZ" sz="1200" kern="1200" baseline="0" dirty="0">
                <a:solidFill>
                  <a:schemeClr val="tx1"/>
                </a:solidFill>
                <a:effectLst/>
                <a:latin typeface="+mn-lt"/>
                <a:ea typeface="+mn-ea"/>
                <a:cs typeface="+mn-cs"/>
              </a:rPr>
              <a:t> series SNE038AA (nominal GDP Production).</a:t>
            </a:r>
          </a:p>
        </p:txBody>
      </p:sp>
      <p:sp>
        <p:nvSpPr>
          <p:cNvPr id="4" name="Slide Number Placeholder 3"/>
          <p:cNvSpPr>
            <a:spLocks noGrp="1"/>
          </p:cNvSpPr>
          <p:nvPr>
            <p:ph type="sldNum" sz="quarter" idx="10"/>
          </p:nvPr>
        </p:nvSpPr>
        <p:spPr/>
        <p:txBody>
          <a:bodyPr/>
          <a:lstStyle/>
          <a:p>
            <a:fld id="{544F6F04-E7B8-4662-B4E5-2065CA55881E}" type="slidenum">
              <a:rPr lang="en-NZ" smtClean="0"/>
              <a:pPr/>
              <a:t>4</a:t>
            </a:fld>
            <a:endParaRPr lang="en-NZ"/>
          </a:p>
        </p:txBody>
      </p:sp>
    </p:spTree>
    <p:extLst>
      <p:ext uri="{BB962C8B-B14F-4D97-AF65-F5344CB8AC3E}">
        <p14:creationId xmlns:p14="http://schemas.microsoft.com/office/powerpoint/2010/main" val="101951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b="0" i="0" u="none" strike="noStrike" kern="1200" dirty="0">
                <a:solidFill>
                  <a:schemeClr val="tx1"/>
                </a:solidFill>
                <a:effectLst/>
                <a:latin typeface="+mn-lt"/>
                <a:ea typeface="+mn-ea"/>
                <a:cs typeface="+mn-cs"/>
              </a:rPr>
              <a:t>Sources:</a:t>
            </a:r>
            <a:r>
              <a:rPr lang="en-NZ" dirty="0"/>
              <a:t> </a:t>
            </a:r>
          </a:p>
          <a:p>
            <a:r>
              <a:rPr lang="en-NZ" sz="1200" b="1" kern="1200" dirty="0">
                <a:solidFill>
                  <a:schemeClr val="tx1"/>
                </a:solidFill>
                <a:effectLst/>
                <a:latin typeface="+mn-lt"/>
                <a:ea typeface="+mn-ea"/>
                <a:cs typeface="+mn-cs"/>
              </a:rPr>
              <a:t>1986, 1987</a:t>
            </a:r>
            <a:r>
              <a:rPr lang="en-NZ" sz="1200" kern="1200" dirty="0">
                <a:solidFill>
                  <a:schemeClr val="tx1"/>
                </a:solidFill>
                <a:effectLst/>
                <a:latin typeface="+mn-lt"/>
                <a:ea typeface="+mn-ea"/>
                <a:cs typeface="+mn-cs"/>
              </a:rPr>
              <a:t>: "</a:t>
            </a:r>
            <a:r>
              <a:rPr lang="en-NZ" sz="1200" u="sng" kern="1200" dirty="0">
                <a:solidFill>
                  <a:schemeClr val="tx1"/>
                </a:solidFill>
                <a:effectLst/>
                <a:latin typeface="+mn-lt"/>
                <a:ea typeface="+mn-ea"/>
                <a:cs typeface="+mn-cs"/>
                <a:hlinkClick r:id="rId3"/>
              </a:rPr>
              <a:t>Brian Gaynor: New Zealanders buy back their </a:t>
            </a:r>
            <a:r>
              <a:rPr lang="en-NZ" sz="1200" u="sng" kern="1200" dirty="0" err="1">
                <a:solidFill>
                  <a:schemeClr val="tx1"/>
                </a:solidFill>
                <a:effectLst/>
                <a:latin typeface="+mn-lt"/>
                <a:ea typeface="+mn-ea"/>
                <a:cs typeface="+mn-cs"/>
                <a:hlinkClick r:id="rId3"/>
              </a:rPr>
              <a:t>sharemarket</a:t>
            </a:r>
            <a:r>
              <a:rPr lang="en-NZ" sz="1200" kern="1200" dirty="0">
                <a:solidFill>
                  <a:schemeClr val="tx1"/>
                </a:solidFill>
                <a:effectLst/>
                <a:latin typeface="+mn-lt"/>
                <a:ea typeface="+mn-ea"/>
                <a:cs typeface="+mn-cs"/>
              </a:rPr>
              <a:t>", New Zealand Herald, 19 October 2013; and “</a:t>
            </a:r>
            <a:r>
              <a:rPr lang="en-NZ" sz="1200" u="sng" kern="1200" dirty="0">
                <a:solidFill>
                  <a:schemeClr val="tx1"/>
                </a:solidFill>
                <a:effectLst/>
                <a:latin typeface="+mn-lt"/>
                <a:ea typeface="+mn-ea"/>
                <a:cs typeface="+mn-cs"/>
                <a:hlinkClick r:id="rId4"/>
              </a:rPr>
              <a:t>Brian Gaynor: Potential problems in NZX's high level of foreign investment</a:t>
            </a:r>
            <a:r>
              <a:rPr lang="en-NZ" sz="1200" kern="1200" dirty="0">
                <a:solidFill>
                  <a:schemeClr val="tx1"/>
                </a:solidFill>
                <a:effectLst/>
                <a:latin typeface="+mn-lt"/>
                <a:ea typeface="+mn-ea"/>
                <a:cs typeface="+mn-cs"/>
              </a:rPr>
              <a:t>”, New Zealand Herald, 31 January 2015; </a:t>
            </a:r>
            <a:r>
              <a:rPr lang="en-NZ" sz="1200" b="1" kern="1200" dirty="0">
                <a:solidFill>
                  <a:schemeClr val="tx1"/>
                </a:solidFill>
                <a:effectLst/>
                <a:latin typeface="+mn-lt"/>
                <a:ea typeface="+mn-ea"/>
                <a:cs typeface="+mn-cs"/>
              </a:rPr>
              <a:t>1989-1997</a:t>
            </a:r>
            <a:r>
              <a:rPr lang="en-NZ" sz="1200" kern="1200" dirty="0">
                <a:solidFill>
                  <a:schemeClr val="tx1"/>
                </a:solidFill>
                <a:effectLst/>
                <a:latin typeface="+mn-lt"/>
                <a:ea typeface="+mn-ea"/>
                <a:cs typeface="+mn-cs"/>
              </a:rPr>
              <a:t>: "Corporate Governance Research on New Zealand Listed Companies", by Mark Fox, Gordon Walker and Alma </a:t>
            </a:r>
            <a:r>
              <a:rPr lang="en-NZ" sz="1200" kern="1200" dirty="0" err="1">
                <a:solidFill>
                  <a:schemeClr val="tx1"/>
                </a:solidFill>
                <a:effectLst/>
                <a:latin typeface="+mn-lt"/>
                <a:ea typeface="+mn-ea"/>
                <a:cs typeface="+mn-cs"/>
              </a:rPr>
              <a:t>Pekmezovic</a:t>
            </a:r>
            <a:r>
              <a:rPr lang="en-NZ" sz="1200" kern="1200" dirty="0">
                <a:solidFill>
                  <a:schemeClr val="tx1"/>
                </a:solidFill>
                <a:effectLst/>
                <a:latin typeface="+mn-lt"/>
                <a:ea typeface="+mn-ea"/>
                <a:cs typeface="+mn-cs"/>
              </a:rPr>
              <a:t>, Arizona Journal of International &amp; Comparative Law Vol. 29, No. 1, 2012, Table 4, p.16. </a:t>
            </a:r>
            <a:r>
              <a:rPr lang="en-NZ" sz="1200" b="1" kern="1200" dirty="0">
                <a:solidFill>
                  <a:schemeClr val="tx1"/>
                </a:solidFill>
                <a:effectLst/>
                <a:latin typeface="+mn-lt"/>
                <a:ea typeface="+mn-ea"/>
                <a:cs typeface="+mn-cs"/>
              </a:rPr>
              <a:t>1997-2004</a:t>
            </a:r>
            <a:r>
              <a:rPr lang="en-NZ" sz="1200" kern="1200" dirty="0">
                <a:solidFill>
                  <a:schemeClr val="tx1"/>
                </a:solidFill>
                <a:effectLst/>
                <a:latin typeface="+mn-lt"/>
                <a:ea typeface="+mn-ea"/>
                <a:cs typeface="+mn-cs"/>
              </a:rPr>
              <a:t>: "Savings and the Equity Market" - </a:t>
            </a:r>
            <a:r>
              <a:rPr lang="en-NZ" sz="1200" kern="1200" dirty="0" err="1">
                <a:solidFill>
                  <a:schemeClr val="tx1"/>
                </a:solidFill>
                <a:effectLst/>
                <a:latin typeface="+mn-lt"/>
                <a:ea typeface="+mn-ea"/>
                <a:cs typeface="+mn-cs"/>
              </a:rPr>
              <a:t>JBWere</a:t>
            </a:r>
            <a:r>
              <a:rPr lang="en-NZ" sz="1200" kern="1200" dirty="0">
                <a:solidFill>
                  <a:schemeClr val="tx1"/>
                </a:solidFill>
                <a:effectLst/>
                <a:latin typeface="+mn-lt"/>
                <a:ea typeface="+mn-ea"/>
                <a:cs typeface="+mn-cs"/>
              </a:rPr>
              <a:t> submission to the Savings Working Group, November 2010, p.2. </a:t>
            </a:r>
            <a:r>
              <a:rPr lang="en-NZ" sz="1800" b="1" dirty="0">
                <a:effectLst/>
                <a:latin typeface="Times New Roman" panose="02020603050405020304" pitchFamily="18" charset="0"/>
                <a:ea typeface="Times New Roman" panose="02020603050405020304" pitchFamily="18" charset="0"/>
              </a:rPr>
              <a:t>2005-2020</a:t>
            </a:r>
            <a:r>
              <a:rPr lang="en-NZ" sz="1800" dirty="0">
                <a:effectLst/>
                <a:latin typeface="Times New Roman" panose="02020603050405020304" pitchFamily="18" charset="0"/>
                <a:ea typeface="Times New Roman" panose="02020603050405020304" pitchFamily="18" charset="0"/>
              </a:rPr>
              <a:t>: </a:t>
            </a:r>
            <a:r>
              <a:rPr lang="en-NZ"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Equity Ownership Survey - New Zealand 2020</a:t>
            </a:r>
            <a:r>
              <a:rPr lang="en-NZ" sz="1800" dirty="0">
                <a:effectLst/>
                <a:latin typeface="Times New Roman" panose="02020603050405020304" pitchFamily="18" charset="0"/>
                <a:ea typeface="Times New Roman" panose="02020603050405020304" pitchFamily="18" charset="0"/>
              </a:rPr>
              <a:t>, </a:t>
            </a:r>
            <a:r>
              <a:rPr lang="en-NZ" sz="1800" dirty="0" err="1">
                <a:effectLst/>
                <a:latin typeface="Times New Roman" panose="02020603050405020304" pitchFamily="18" charset="0"/>
                <a:ea typeface="Times New Roman" panose="02020603050405020304" pitchFamily="18" charset="0"/>
              </a:rPr>
              <a:t>JBWere</a:t>
            </a:r>
            <a:r>
              <a:rPr lang="en-NZ" sz="1800" dirty="0">
                <a:effectLst/>
                <a:latin typeface="Times New Roman" panose="02020603050405020304" pitchFamily="18" charset="0"/>
                <a:ea typeface="Times New Roman" panose="02020603050405020304" pitchFamily="18" charset="0"/>
              </a:rPr>
              <a:t>, 15 December 2020, p.3, "Ownership structure of NZX primary listed stocks since 2005". The Equity Ownership Survey has not been publicly released since 2020, and was supplied to us in 2021.</a:t>
            </a:r>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10"/>
          </p:nvPr>
        </p:nvSpPr>
        <p:spPr/>
        <p:txBody>
          <a:bodyPr/>
          <a:lstStyle/>
          <a:p>
            <a:fld id="{544F6F04-E7B8-4662-B4E5-2065CA55881E}" type="slidenum">
              <a:rPr lang="en-NZ" smtClean="0"/>
              <a:pPr/>
              <a:t>5</a:t>
            </a:fld>
            <a:endParaRPr lang="en-NZ"/>
          </a:p>
        </p:txBody>
      </p:sp>
    </p:spTree>
    <p:extLst>
      <p:ext uri="{BB962C8B-B14F-4D97-AF65-F5344CB8AC3E}">
        <p14:creationId xmlns:p14="http://schemas.microsoft.com/office/powerpoint/2010/main" val="125205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Source: Overseas Investment Commission and Overseas Investment Office. In earlier years, statistical releases provided summaries of data. Data for each year is now supplied with the release of December decision sheets. </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F6F04-E7B8-4662-B4E5-2065CA55881E}" type="slidenum">
              <a:rPr lang="en-NZ" smtClean="0"/>
              <a:pPr/>
              <a:t>6</a:t>
            </a:fld>
            <a:endParaRPr lang="en-NZ"/>
          </a:p>
        </p:txBody>
      </p:sp>
    </p:spTree>
    <p:extLst>
      <p:ext uri="{BB962C8B-B14F-4D97-AF65-F5344CB8AC3E}">
        <p14:creationId xmlns:p14="http://schemas.microsoft.com/office/powerpoint/2010/main" val="1036885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Source: Overseas Investment Commission and Overseas Investment Office. In earlier years, statistical releases provided summaries of data. Data for each year is now supplied with the release of December decision sheets. </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F6F04-E7B8-4662-B4E5-2065CA55881E}" type="slidenum">
              <a:rPr lang="en-NZ" smtClean="0"/>
              <a:pPr/>
              <a:t>7</a:t>
            </a:fld>
            <a:endParaRPr lang="en-NZ"/>
          </a:p>
        </p:txBody>
      </p:sp>
    </p:spTree>
    <p:extLst>
      <p:ext uri="{BB962C8B-B14F-4D97-AF65-F5344CB8AC3E}">
        <p14:creationId xmlns:p14="http://schemas.microsoft.com/office/powerpoint/2010/main" val="428994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Source: Overseas Investment Commission and Overseas Investment Office. In earlier years, statistical releases provided summaries of data. Data for each year is now supplied with the release of June decision sheets. </a:t>
            </a:r>
          </a:p>
          <a:p>
            <a:pPr marL="0" marR="0" indent="0" algn="l" defTabSz="914400" rtl="0" eaLnBrk="1" fontAlgn="auto" latinLnBrk="0" hangingPunct="1">
              <a:lnSpc>
                <a:spcPct val="100000"/>
              </a:lnSpc>
              <a:spcBef>
                <a:spcPts val="0"/>
              </a:spcBef>
              <a:spcAft>
                <a:spcPts val="0"/>
              </a:spcAft>
              <a:buClrTx/>
              <a:buSzTx/>
              <a:buFontTx/>
              <a:buNone/>
              <a:tabLst/>
              <a:defRPr/>
            </a:pPr>
            <a:endParaRPr lang="en-NZ"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NZ" sz="1200" kern="1200" dirty="0">
                <a:solidFill>
                  <a:schemeClr val="tx1"/>
                </a:solidFill>
                <a:effectLst/>
                <a:latin typeface="+mn-lt"/>
                <a:ea typeface="+mn-ea"/>
                <a:cs typeface="+mn-cs"/>
              </a:rPr>
              <a:t>Land for farming from Statistics New Zealand’s Agriculture Production Survey: “Total Area of Farms”, from </a:t>
            </a:r>
            <a:r>
              <a:rPr lang="en-NZ" sz="1200" kern="1200" dirty="0" err="1">
                <a:solidFill>
                  <a:schemeClr val="tx1"/>
                </a:solidFill>
                <a:effectLst/>
                <a:latin typeface="+mn-lt"/>
                <a:ea typeface="+mn-ea"/>
                <a:cs typeface="+mn-cs"/>
              </a:rPr>
              <a:t>Infoshare</a:t>
            </a:r>
            <a:r>
              <a:rPr lang="en-NZ" sz="1200" kern="1200" dirty="0">
                <a:solidFill>
                  <a:schemeClr val="tx1"/>
                </a:solidFill>
                <a:effectLst/>
                <a:latin typeface="+mn-lt"/>
                <a:ea typeface="+mn-ea"/>
                <a:cs typeface="+mn-cs"/>
              </a:rPr>
              <a:t> series AGR001AA. Annual averages over each period are the average sales divided by average area of land for farming. Data is not available for 2024 so 2023 is used. It is not available for 2001, so the average 2002 to 2008 is used. The area of land for farming has fallen from 15.6 million hectares in 2002 to 13.2 million hectares in 2023.</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44F6F04-E7B8-4662-B4E5-2065CA55881E}" type="slidenum">
              <a:rPr lang="en-NZ" smtClean="0"/>
              <a:pPr/>
              <a:t>8</a:t>
            </a:fld>
            <a:endParaRPr lang="en-NZ"/>
          </a:p>
        </p:txBody>
      </p:sp>
    </p:spTree>
    <p:extLst>
      <p:ext uri="{BB962C8B-B14F-4D97-AF65-F5344CB8AC3E}">
        <p14:creationId xmlns:p14="http://schemas.microsoft.com/office/powerpoint/2010/main" val="98880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NZ" dirty="0"/>
              <a:t>Sources: Calculations by Bill Rosenberg</a:t>
            </a:r>
            <a:r>
              <a:rPr lang="en-NZ" baseline="0" dirty="0"/>
              <a:t> (see http://union.org.nz/news/2012/overseas-ownership-farmland-far-above-pm%E2%80%99s-claim or </a:t>
            </a:r>
            <a:r>
              <a:rPr lang="en-NZ" sz="1200" kern="1200" dirty="0">
                <a:solidFill>
                  <a:schemeClr val="tx1"/>
                </a:solidFill>
                <a:effectLst/>
                <a:latin typeface="+mn-lt"/>
                <a:ea typeface="+mn-ea"/>
                <a:cs typeface="+mn-cs"/>
              </a:rPr>
              <a:t>http://www.converge.org.nz/watchdog/29/02.htm</a:t>
            </a:r>
            <a:r>
              <a:rPr lang="en-NZ" baseline="0" dirty="0"/>
              <a:t>) using data from </a:t>
            </a:r>
            <a:r>
              <a:rPr lang="en-NZ" dirty="0"/>
              <a:t>Overseas Investment Commission and Overseas Investment Office (land sale approvals),</a:t>
            </a:r>
            <a:r>
              <a:rPr lang="en-NZ" baseline="0" dirty="0"/>
              <a:t> and Statistics New Zealand (land under farming).</a:t>
            </a:r>
            <a:endParaRPr lang="en-NZ" dirty="0"/>
          </a:p>
          <a:p>
            <a:endParaRPr lang="en-NZ" dirty="0"/>
          </a:p>
        </p:txBody>
      </p:sp>
      <p:sp>
        <p:nvSpPr>
          <p:cNvPr id="4" name="Slide Number Placeholder 3"/>
          <p:cNvSpPr>
            <a:spLocks noGrp="1"/>
          </p:cNvSpPr>
          <p:nvPr>
            <p:ph type="sldNum" sz="quarter" idx="10"/>
          </p:nvPr>
        </p:nvSpPr>
        <p:spPr/>
        <p:txBody>
          <a:bodyPr/>
          <a:lstStyle/>
          <a:p>
            <a:fld id="{544F6F04-E7B8-4662-B4E5-2065CA55881E}" type="slidenum">
              <a:rPr lang="en-NZ" smtClean="0"/>
              <a:pPr/>
              <a:t>9</a:t>
            </a:fld>
            <a:endParaRPr lang="en-NZ"/>
          </a:p>
        </p:txBody>
      </p:sp>
    </p:spTree>
    <p:extLst>
      <p:ext uri="{BB962C8B-B14F-4D97-AF65-F5344CB8AC3E}">
        <p14:creationId xmlns:p14="http://schemas.microsoft.com/office/powerpoint/2010/main" val="420098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N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866284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3745432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2094631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171260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N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2330953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3554266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N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1074063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2164788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1163475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N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580849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N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6B6701-A56D-4809-BA34-A411EE738260}" type="datetimeFigureOut">
              <a:rPr lang="en-NZ" smtClean="0"/>
              <a:pPr/>
              <a:t>31/03/2025</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6586FAFB-7BD8-483E-A02D-807A24C419E7}" type="slidenum">
              <a:rPr lang="en-NZ" smtClean="0"/>
              <a:pPr/>
              <a:t>‹#›</a:t>
            </a:fld>
            <a:endParaRPr lang="en-NZ"/>
          </a:p>
        </p:txBody>
      </p:sp>
    </p:spTree>
    <p:extLst>
      <p:ext uri="{BB962C8B-B14F-4D97-AF65-F5344CB8AC3E}">
        <p14:creationId xmlns:p14="http://schemas.microsoft.com/office/powerpoint/2010/main" val="2313505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B6701-A56D-4809-BA34-A411EE738260}" type="datetimeFigureOut">
              <a:rPr lang="en-NZ" smtClean="0"/>
              <a:pPr/>
              <a:t>31/03/2025</a:t>
            </a:fld>
            <a:endParaRPr lang="en-N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6FAFB-7BD8-483E-A02D-807A24C419E7}" type="slidenum">
              <a:rPr lang="en-NZ" smtClean="0"/>
              <a:pPr/>
              <a:t>‹#›</a:t>
            </a:fld>
            <a:endParaRPr lang="en-NZ"/>
          </a:p>
        </p:txBody>
      </p:sp>
    </p:spTree>
    <p:extLst>
      <p:ext uri="{BB962C8B-B14F-4D97-AF65-F5344CB8AC3E}">
        <p14:creationId xmlns:p14="http://schemas.microsoft.com/office/powerpoint/2010/main" val="173035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NZ" sz="7200" b="1" dirty="0">
                <a:solidFill>
                  <a:schemeClr val="accent1">
                    <a:lumMod val="75000"/>
                  </a:schemeClr>
                </a:solidFill>
              </a:rPr>
              <a:t>Foreign investment in Aotearoa</a:t>
            </a:r>
          </a:p>
        </p:txBody>
      </p:sp>
      <p:sp>
        <p:nvSpPr>
          <p:cNvPr id="3" name="Subtitle 2"/>
          <p:cNvSpPr>
            <a:spLocks noGrp="1"/>
          </p:cNvSpPr>
          <p:nvPr>
            <p:ph type="subTitle" idx="1"/>
          </p:nvPr>
        </p:nvSpPr>
        <p:spPr>
          <a:xfrm>
            <a:off x="1371600" y="4168774"/>
            <a:ext cx="6400800" cy="1470025"/>
          </a:xfrm>
        </p:spPr>
        <p:txBody>
          <a:bodyPr/>
          <a:lstStyle/>
          <a:p>
            <a:r>
              <a:rPr lang="en-NZ" dirty="0"/>
              <a:t>CAFCA, March 2025</a:t>
            </a:r>
          </a:p>
        </p:txBody>
      </p:sp>
    </p:spTree>
    <p:extLst>
      <p:ext uri="{BB962C8B-B14F-4D97-AF65-F5344CB8AC3E}">
        <p14:creationId xmlns:p14="http://schemas.microsoft.com/office/powerpoint/2010/main" val="1775979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538526" y="6611778"/>
            <a:ext cx="3605474" cy="246221"/>
          </a:xfrm>
          <a:prstGeom prst="rect">
            <a:avLst/>
          </a:prstGeom>
          <a:noFill/>
        </p:spPr>
        <p:txBody>
          <a:bodyPr wrap="none" rtlCol="0">
            <a:spAutoFit/>
          </a:bodyPr>
          <a:lstStyle/>
          <a:p>
            <a:r>
              <a:rPr lang="en-NZ" sz="1000" i="1" dirty="0"/>
              <a:t>Source: International Investment Position, Statistics New Zealand </a:t>
            </a:r>
          </a:p>
        </p:txBody>
      </p:sp>
      <p:graphicFrame>
        <p:nvGraphicFramePr>
          <p:cNvPr id="2" name="Chart 1">
            <a:extLst>
              <a:ext uri="{FF2B5EF4-FFF2-40B4-BE49-F238E27FC236}">
                <a16:creationId xmlns:a16="http://schemas.microsoft.com/office/drawing/2014/main" id="{00000000-0008-0000-1600-000002000000}"/>
              </a:ext>
            </a:extLst>
          </p:cNvPr>
          <p:cNvGraphicFramePr>
            <a:graphicFrameLocks/>
          </p:cNvGraphicFramePr>
          <p:nvPr>
            <p:extLst>
              <p:ext uri="{D42A27DB-BD31-4B8C-83A1-F6EECF244321}">
                <p14:modId xmlns:p14="http://schemas.microsoft.com/office/powerpoint/2010/main" val="2534878585"/>
              </p:ext>
            </p:extLst>
          </p:nvPr>
        </p:nvGraphicFramePr>
        <p:xfrm>
          <a:off x="0" y="1"/>
          <a:ext cx="9144000" cy="68579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9311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538526" y="6611779"/>
            <a:ext cx="3605474" cy="246221"/>
          </a:xfrm>
          <a:prstGeom prst="rect">
            <a:avLst/>
          </a:prstGeom>
          <a:noFill/>
        </p:spPr>
        <p:txBody>
          <a:bodyPr wrap="none" rtlCol="0">
            <a:spAutoFit/>
          </a:bodyPr>
          <a:lstStyle/>
          <a:p>
            <a:r>
              <a:rPr lang="en-NZ" sz="1000" i="1" dirty="0"/>
              <a:t>Source: International Investment Position, Statistics New Zealand </a:t>
            </a:r>
          </a:p>
        </p:txBody>
      </p:sp>
      <p:graphicFrame>
        <p:nvGraphicFramePr>
          <p:cNvPr id="2" name="Chart 1">
            <a:extLst>
              <a:ext uri="{FF2B5EF4-FFF2-40B4-BE49-F238E27FC236}">
                <a16:creationId xmlns:a16="http://schemas.microsoft.com/office/drawing/2014/main" id="{00000000-0008-0000-1700-000002000000}"/>
              </a:ext>
            </a:extLst>
          </p:cNvPr>
          <p:cNvGraphicFramePr>
            <a:graphicFrameLocks/>
          </p:cNvGraphicFramePr>
          <p:nvPr>
            <p:extLst>
              <p:ext uri="{D42A27DB-BD31-4B8C-83A1-F6EECF244321}">
                <p14:modId xmlns:p14="http://schemas.microsoft.com/office/powerpoint/2010/main" val="3556990338"/>
              </p:ext>
            </p:extLst>
          </p:nvPr>
        </p:nvGraphicFramePr>
        <p:xfrm>
          <a:off x="0" y="0"/>
          <a:ext cx="9143999"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330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2306872" y="6614594"/>
            <a:ext cx="6837128" cy="246221"/>
          </a:xfrm>
          <a:prstGeom prst="rect">
            <a:avLst/>
          </a:prstGeom>
          <a:noFill/>
        </p:spPr>
        <p:txBody>
          <a:bodyPr wrap="none" rtlCol="0">
            <a:spAutoFit/>
          </a:bodyPr>
          <a:lstStyle/>
          <a:p>
            <a:r>
              <a:rPr lang="en-NZ" sz="1000" i="1" dirty="0"/>
              <a:t>Sources: Balance of Payments: primary income, and Key Statistics Table 7.04 - Value of principal exports - Statistics New Zealand </a:t>
            </a:r>
          </a:p>
        </p:txBody>
      </p:sp>
      <p:graphicFrame>
        <p:nvGraphicFramePr>
          <p:cNvPr id="2" name="Chart 1">
            <a:extLst>
              <a:ext uri="{FF2B5EF4-FFF2-40B4-BE49-F238E27FC236}">
                <a16:creationId xmlns:a16="http://schemas.microsoft.com/office/drawing/2014/main" id="{00000000-0008-0000-0200-000005000000}"/>
              </a:ext>
            </a:extLst>
          </p:cNvPr>
          <p:cNvGraphicFramePr>
            <a:graphicFrameLocks/>
          </p:cNvGraphicFramePr>
          <p:nvPr>
            <p:extLst>
              <p:ext uri="{D42A27DB-BD31-4B8C-83A1-F6EECF244321}">
                <p14:modId xmlns:p14="http://schemas.microsoft.com/office/powerpoint/2010/main" val="2685194640"/>
              </p:ext>
            </p:extLst>
          </p:nvPr>
        </p:nvGraphicFramePr>
        <p:xfrm>
          <a:off x="0" y="-1906"/>
          <a:ext cx="9144000" cy="35512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3976595387"/>
              </p:ext>
            </p:extLst>
          </p:nvPr>
        </p:nvGraphicFramePr>
        <p:xfrm>
          <a:off x="0" y="3306762"/>
          <a:ext cx="9144000" cy="32461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891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681193" y="6611779"/>
            <a:ext cx="3462807" cy="246221"/>
          </a:xfrm>
          <a:prstGeom prst="rect">
            <a:avLst/>
          </a:prstGeom>
          <a:noFill/>
        </p:spPr>
        <p:txBody>
          <a:bodyPr wrap="none" rtlCol="0">
            <a:spAutoFit/>
          </a:bodyPr>
          <a:lstStyle/>
          <a:p>
            <a:r>
              <a:rPr lang="en-NZ" sz="1000" i="1" dirty="0"/>
              <a:t>Source: Business demography statistics, Statistics New Zealand </a:t>
            </a:r>
          </a:p>
        </p:txBody>
      </p:sp>
      <p:graphicFrame>
        <p:nvGraphicFramePr>
          <p:cNvPr id="2" name="Chart 1">
            <a:extLst>
              <a:ext uri="{FF2B5EF4-FFF2-40B4-BE49-F238E27FC236}">
                <a16:creationId xmlns:a16="http://schemas.microsoft.com/office/drawing/2014/main" id="{00000000-0008-0000-1800-000003000000}"/>
              </a:ext>
            </a:extLst>
          </p:cNvPr>
          <p:cNvGraphicFramePr>
            <a:graphicFrameLocks/>
          </p:cNvGraphicFramePr>
          <p:nvPr>
            <p:extLst>
              <p:ext uri="{D42A27DB-BD31-4B8C-83A1-F6EECF244321}">
                <p14:modId xmlns:p14="http://schemas.microsoft.com/office/powerpoint/2010/main" val="3120186334"/>
              </p:ext>
            </p:extLst>
          </p:nvPr>
        </p:nvGraphicFramePr>
        <p:xfrm>
          <a:off x="0" y="0"/>
          <a:ext cx="9144000" cy="6611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30535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45201" y="6574643"/>
            <a:ext cx="4649030" cy="246221"/>
          </a:xfrm>
          <a:prstGeom prst="rect">
            <a:avLst/>
          </a:prstGeom>
          <a:noFill/>
        </p:spPr>
        <p:txBody>
          <a:bodyPr wrap="none" rtlCol="0">
            <a:spAutoFit/>
          </a:bodyPr>
          <a:lstStyle/>
          <a:p>
            <a:r>
              <a:rPr lang="en-NZ" sz="1000" i="1" dirty="0"/>
              <a:t>Source: International Investment Position, National Accounts -  Statistics New Zealand </a:t>
            </a:r>
          </a:p>
        </p:txBody>
      </p:sp>
      <p:graphicFrame>
        <p:nvGraphicFramePr>
          <p:cNvPr id="2" name="Chart 1">
            <a:extLst>
              <a:ext uri="{FF2B5EF4-FFF2-40B4-BE49-F238E27FC236}">
                <a16:creationId xmlns:a16="http://schemas.microsoft.com/office/drawing/2014/main" id="{00000000-0008-0000-0400-000006000000}"/>
              </a:ext>
            </a:extLst>
          </p:cNvPr>
          <p:cNvGraphicFramePr>
            <a:graphicFrameLocks/>
          </p:cNvGraphicFramePr>
          <p:nvPr>
            <p:extLst>
              <p:ext uri="{D42A27DB-BD31-4B8C-83A1-F6EECF244321}">
                <p14:modId xmlns:p14="http://schemas.microsoft.com/office/powerpoint/2010/main" val="1751631927"/>
              </p:ext>
            </p:extLst>
          </p:nvPr>
        </p:nvGraphicFramePr>
        <p:xfrm>
          <a:off x="0" y="0"/>
          <a:ext cx="9144000" cy="65746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0501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139952" y="6429794"/>
            <a:ext cx="4649030" cy="246221"/>
          </a:xfrm>
          <a:prstGeom prst="rect">
            <a:avLst/>
          </a:prstGeom>
          <a:noFill/>
        </p:spPr>
        <p:txBody>
          <a:bodyPr wrap="none" rtlCol="0">
            <a:spAutoFit/>
          </a:bodyPr>
          <a:lstStyle/>
          <a:p>
            <a:r>
              <a:rPr lang="en-NZ" sz="1000" i="1" dirty="0"/>
              <a:t>Source: International Investment Position, National Accounts -  Statistics New Zealand </a:t>
            </a:r>
          </a:p>
        </p:txBody>
      </p:sp>
      <p:graphicFrame>
        <p:nvGraphicFramePr>
          <p:cNvPr id="5" name="Chart 4">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998690232"/>
              </p:ext>
            </p:extLst>
          </p:nvPr>
        </p:nvGraphicFramePr>
        <p:xfrm>
          <a:off x="0" y="0"/>
          <a:ext cx="9144000"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976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08104" y="6611779"/>
            <a:ext cx="3816425" cy="246221"/>
          </a:xfrm>
          <a:prstGeom prst="rect">
            <a:avLst/>
          </a:prstGeom>
          <a:noFill/>
        </p:spPr>
        <p:txBody>
          <a:bodyPr wrap="square" rtlCol="0">
            <a:spAutoFit/>
          </a:bodyPr>
          <a:lstStyle/>
          <a:p>
            <a:r>
              <a:rPr lang="en-US" sz="1000" i="1" dirty="0"/>
              <a:t>Source:  Statistics New Zealand  Annual Balance Sheets (Provisional)</a:t>
            </a:r>
            <a:endParaRPr lang="en-NZ" sz="1000" i="1" dirty="0"/>
          </a:p>
        </p:txBody>
      </p:sp>
      <p:graphicFrame>
        <p:nvGraphicFramePr>
          <p:cNvPr id="3" name="Chart 2">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162625009"/>
              </p:ext>
            </p:extLst>
          </p:nvPr>
        </p:nvGraphicFramePr>
        <p:xfrm>
          <a:off x="1"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4212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5484" y="6611779"/>
            <a:ext cx="4248472" cy="246221"/>
          </a:xfrm>
          <a:prstGeom prst="rect">
            <a:avLst/>
          </a:prstGeom>
          <a:noFill/>
        </p:spPr>
        <p:txBody>
          <a:bodyPr wrap="square" rtlCol="0">
            <a:spAutoFit/>
          </a:bodyPr>
          <a:lstStyle/>
          <a:p>
            <a:r>
              <a:rPr lang="en-NZ" sz="1000" i="1" dirty="0"/>
              <a:t>Source: Statistics New Zealand, Annual Balance Sheets (Provisional)</a:t>
            </a:r>
          </a:p>
        </p:txBody>
      </p:sp>
      <p:graphicFrame>
        <p:nvGraphicFramePr>
          <p:cNvPr id="2" name="Chart 1">
            <a:extLst>
              <a:ext uri="{FF2B5EF4-FFF2-40B4-BE49-F238E27FC236}">
                <a16:creationId xmlns:a16="http://schemas.microsoft.com/office/drawing/2014/main" id="{00000000-0008-0000-0600-00000C000000}"/>
              </a:ext>
            </a:extLst>
          </p:cNvPr>
          <p:cNvGraphicFramePr>
            <a:graphicFrameLocks/>
          </p:cNvGraphicFramePr>
          <p:nvPr>
            <p:extLst>
              <p:ext uri="{D42A27DB-BD31-4B8C-83A1-F6EECF244321}">
                <p14:modId xmlns:p14="http://schemas.microsoft.com/office/powerpoint/2010/main" val="4039305897"/>
              </p:ext>
            </p:extLst>
          </p:nvPr>
        </p:nvGraphicFramePr>
        <p:xfrm>
          <a:off x="0" y="0"/>
          <a:ext cx="9144000" cy="6611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8639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A00-000003000000}"/>
              </a:ext>
            </a:extLst>
          </p:cNvPr>
          <p:cNvGraphicFramePr>
            <a:graphicFrameLocks/>
          </p:cNvGraphicFramePr>
          <p:nvPr>
            <p:extLst>
              <p:ext uri="{D42A27DB-BD31-4B8C-83A1-F6EECF244321}">
                <p14:modId xmlns:p14="http://schemas.microsoft.com/office/powerpoint/2010/main" val="1809062840"/>
              </p:ext>
            </p:extLst>
          </p:nvPr>
        </p:nvGraphicFramePr>
        <p:xfrm>
          <a:off x="133352" y="200817"/>
          <a:ext cx="8877295" cy="645636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59CA60B-F032-3523-7E3C-656E4AF4EC16}"/>
              </a:ext>
            </a:extLst>
          </p:cNvPr>
          <p:cNvSpPr txBox="1"/>
          <p:nvPr/>
        </p:nvSpPr>
        <p:spPr>
          <a:xfrm>
            <a:off x="6876256" y="6657183"/>
            <a:ext cx="2267744" cy="246221"/>
          </a:xfrm>
          <a:prstGeom prst="rect">
            <a:avLst/>
          </a:prstGeom>
          <a:noFill/>
        </p:spPr>
        <p:txBody>
          <a:bodyPr wrap="square" rtlCol="0">
            <a:spAutoFit/>
          </a:bodyPr>
          <a:lstStyle/>
          <a:p>
            <a:r>
              <a:rPr lang="en-NZ" sz="1000" i="1" dirty="0"/>
              <a:t>Sources: New Zealand Herald, </a:t>
            </a:r>
            <a:r>
              <a:rPr lang="en-NZ" sz="1000" i="1" dirty="0" err="1"/>
              <a:t>JBWere</a:t>
            </a:r>
            <a:endParaRPr lang="en-NZ" sz="1000" i="1" dirty="0"/>
          </a:p>
        </p:txBody>
      </p:sp>
    </p:spTree>
    <p:extLst>
      <p:ext uri="{BB962C8B-B14F-4D97-AF65-F5344CB8AC3E}">
        <p14:creationId xmlns:p14="http://schemas.microsoft.com/office/powerpoint/2010/main" val="4107810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150599" y="6600421"/>
            <a:ext cx="3993401" cy="246221"/>
          </a:xfrm>
          <a:prstGeom prst="rect">
            <a:avLst/>
          </a:prstGeom>
          <a:noFill/>
        </p:spPr>
        <p:txBody>
          <a:bodyPr wrap="none" rtlCol="0">
            <a:spAutoFit/>
          </a:bodyPr>
          <a:lstStyle/>
          <a:p>
            <a:r>
              <a:rPr lang="en-NZ" sz="1000" i="1" dirty="0"/>
              <a:t>Source: Overseas Investment Commission and Overseas Investment Office</a:t>
            </a:r>
          </a:p>
        </p:txBody>
      </p:sp>
      <p:graphicFrame>
        <p:nvGraphicFramePr>
          <p:cNvPr id="2" name="Chart 1">
            <a:extLst>
              <a:ext uri="{FF2B5EF4-FFF2-40B4-BE49-F238E27FC236}">
                <a16:creationId xmlns:a16="http://schemas.microsoft.com/office/drawing/2014/main" id="{C333B76C-4140-4C16-9635-F03E97EC07B0}"/>
              </a:ext>
            </a:extLst>
          </p:cNvPr>
          <p:cNvGraphicFramePr>
            <a:graphicFrameLocks/>
          </p:cNvGraphicFramePr>
          <p:nvPr>
            <p:extLst>
              <p:ext uri="{D42A27DB-BD31-4B8C-83A1-F6EECF244321}">
                <p14:modId xmlns:p14="http://schemas.microsoft.com/office/powerpoint/2010/main" val="1712617618"/>
              </p:ext>
            </p:extLst>
          </p:nvPr>
        </p:nvGraphicFramePr>
        <p:xfrm>
          <a:off x="0" y="-1"/>
          <a:ext cx="9143999" cy="66004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47185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150599" y="6611779"/>
            <a:ext cx="3993401" cy="246221"/>
          </a:xfrm>
          <a:prstGeom prst="rect">
            <a:avLst/>
          </a:prstGeom>
          <a:noFill/>
        </p:spPr>
        <p:txBody>
          <a:bodyPr wrap="none" rtlCol="0">
            <a:spAutoFit/>
          </a:bodyPr>
          <a:lstStyle/>
          <a:p>
            <a:r>
              <a:rPr lang="en-NZ" sz="1000" i="1" dirty="0"/>
              <a:t>Source: Overseas Investment Commission and Overseas Investment Office</a:t>
            </a:r>
          </a:p>
        </p:txBody>
      </p:sp>
      <p:graphicFrame>
        <p:nvGraphicFramePr>
          <p:cNvPr id="2" name="Chart 1">
            <a:extLst>
              <a:ext uri="{FF2B5EF4-FFF2-40B4-BE49-F238E27FC236}">
                <a16:creationId xmlns:a16="http://schemas.microsoft.com/office/drawing/2014/main" id="{27880413-41D2-4F4F-B96D-2A88B76B921D}"/>
              </a:ext>
            </a:extLst>
          </p:cNvPr>
          <p:cNvGraphicFramePr>
            <a:graphicFrameLocks/>
          </p:cNvGraphicFramePr>
          <p:nvPr>
            <p:extLst>
              <p:ext uri="{D42A27DB-BD31-4B8C-83A1-F6EECF244321}">
                <p14:modId xmlns:p14="http://schemas.microsoft.com/office/powerpoint/2010/main" val="791836122"/>
              </p:ext>
            </p:extLst>
          </p:nvPr>
        </p:nvGraphicFramePr>
        <p:xfrm>
          <a:off x="0" y="-1"/>
          <a:ext cx="9144000" cy="68580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052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020482" y="6611779"/>
            <a:ext cx="5123518" cy="246221"/>
          </a:xfrm>
          <a:prstGeom prst="rect">
            <a:avLst/>
          </a:prstGeom>
          <a:noFill/>
        </p:spPr>
        <p:txBody>
          <a:bodyPr wrap="none" rtlCol="0">
            <a:spAutoFit/>
          </a:bodyPr>
          <a:lstStyle/>
          <a:p>
            <a:r>
              <a:rPr lang="en-NZ" sz="1000" i="1" dirty="0"/>
              <a:t>Sources: Overseas Investment Commission, Overseas Investment Office, Statistics New Zealand </a:t>
            </a:r>
          </a:p>
        </p:txBody>
      </p:sp>
      <p:graphicFrame>
        <p:nvGraphicFramePr>
          <p:cNvPr id="2" name="Chart 1">
            <a:extLst>
              <a:ext uri="{FF2B5EF4-FFF2-40B4-BE49-F238E27FC236}">
                <a16:creationId xmlns:a16="http://schemas.microsoft.com/office/drawing/2014/main" id="{AE940097-ECE0-6844-F663-EFEDA358A2DC}"/>
              </a:ext>
            </a:extLst>
          </p:cNvPr>
          <p:cNvGraphicFramePr>
            <a:graphicFrameLocks noChangeAspect="1"/>
          </p:cNvGraphicFramePr>
          <p:nvPr>
            <p:extLst>
              <p:ext uri="{D42A27DB-BD31-4B8C-83A1-F6EECF244321}">
                <p14:modId xmlns:p14="http://schemas.microsoft.com/office/powerpoint/2010/main" val="930357888"/>
              </p:ext>
            </p:extLst>
          </p:nvPr>
        </p:nvGraphicFramePr>
        <p:xfrm>
          <a:off x="0" y="-1"/>
          <a:ext cx="9119454" cy="66117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05305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294645748"/>
              </p:ext>
            </p:extLst>
          </p:nvPr>
        </p:nvGraphicFramePr>
        <p:xfrm>
          <a:off x="611560" y="476672"/>
          <a:ext cx="7848872" cy="573738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967537" y="6457890"/>
            <a:ext cx="4176463" cy="400110"/>
          </a:xfrm>
          <a:prstGeom prst="rect">
            <a:avLst/>
          </a:prstGeom>
          <a:noFill/>
        </p:spPr>
        <p:txBody>
          <a:bodyPr wrap="square" rtlCol="0">
            <a:spAutoFit/>
          </a:bodyPr>
          <a:lstStyle/>
          <a:p>
            <a:r>
              <a:rPr lang="en-NZ" sz="1000" i="1" dirty="0"/>
              <a:t>Source: Calculations by Bill Rosenberg using data from Overseas Investment Commission and Overseas Investment Office and Statistics New Zealand</a:t>
            </a:r>
          </a:p>
        </p:txBody>
      </p:sp>
    </p:spTree>
    <p:extLst>
      <p:ext uri="{BB962C8B-B14F-4D97-AF65-F5344CB8AC3E}">
        <p14:creationId xmlns:p14="http://schemas.microsoft.com/office/powerpoint/2010/main" val="2756135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14335</TotalTime>
  <Words>1424</Words>
  <Application>Microsoft Office PowerPoint</Application>
  <PresentationFormat>On-screen Show (4:3)</PresentationFormat>
  <Paragraphs>114</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Foreign investment in Aotearoa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CAFCA graphs</dc:title>
  <dc:creator>Bill</dc:creator>
  <cp:lastModifiedBy>Terry Moon</cp:lastModifiedBy>
  <cp:revision>164</cp:revision>
  <dcterms:created xsi:type="dcterms:W3CDTF">2013-12-24T08:57:26Z</dcterms:created>
  <dcterms:modified xsi:type="dcterms:W3CDTF">2025-03-30T22:45:13Z</dcterms:modified>
</cp:coreProperties>
</file>